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6"/>
  </p:notesMasterIdLst>
  <p:handoutMasterIdLst>
    <p:handoutMasterId r:id="rId47"/>
  </p:handoutMasterIdLst>
  <p:sldIdLst>
    <p:sldId id="256" r:id="rId5"/>
    <p:sldId id="294" r:id="rId6"/>
    <p:sldId id="277" r:id="rId7"/>
    <p:sldId id="297" r:id="rId8"/>
    <p:sldId id="258" r:id="rId9"/>
    <p:sldId id="298" r:id="rId10"/>
    <p:sldId id="271" r:id="rId11"/>
    <p:sldId id="291" r:id="rId12"/>
    <p:sldId id="280" r:id="rId13"/>
    <p:sldId id="292" r:id="rId14"/>
    <p:sldId id="293" r:id="rId15"/>
    <p:sldId id="259" r:id="rId16"/>
    <p:sldId id="262" r:id="rId17"/>
    <p:sldId id="263" r:id="rId18"/>
    <p:sldId id="264" r:id="rId19"/>
    <p:sldId id="315" r:id="rId20"/>
    <p:sldId id="265" r:id="rId21"/>
    <p:sldId id="299" r:id="rId22"/>
    <p:sldId id="284" r:id="rId23"/>
    <p:sldId id="281" r:id="rId24"/>
    <p:sldId id="282" r:id="rId25"/>
    <p:sldId id="283" r:id="rId26"/>
    <p:sldId id="300" r:id="rId27"/>
    <p:sldId id="286" r:id="rId28"/>
    <p:sldId id="304" r:id="rId29"/>
    <p:sldId id="305" r:id="rId30"/>
    <p:sldId id="302" r:id="rId31"/>
    <p:sldId id="306" r:id="rId32"/>
    <p:sldId id="307" r:id="rId33"/>
    <p:sldId id="287" r:id="rId34"/>
    <p:sldId id="301" r:id="rId35"/>
    <p:sldId id="288" r:id="rId36"/>
    <p:sldId id="308" r:id="rId37"/>
    <p:sldId id="309" r:id="rId38"/>
    <p:sldId id="289" r:id="rId39"/>
    <p:sldId id="310" r:id="rId40"/>
    <p:sldId id="311" r:id="rId41"/>
    <p:sldId id="313" r:id="rId42"/>
    <p:sldId id="312" r:id="rId43"/>
    <p:sldId id="314" r:id="rId44"/>
    <p:sldId id="290" r:id="rId45"/>
  </p:sldIdLst>
  <p:sldSz cx="12192000" cy="6858000"/>
  <p:notesSz cx="7077075" cy="8520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 Pullen" initials="JP" lastIdx="6"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4415" autoAdjust="0"/>
  </p:normalViewPr>
  <p:slideViewPr>
    <p:cSldViewPr snapToGrid="0">
      <p:cViewPr varScale="1">
        <p:scale>
          <a:sx n="110" d="100"/>
          <a:sy n="110" d="100"/>
        </p:scale>
        <p:origin x="-558" y="-15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543D2-B8B5-42FD-998E-B395C6D20777}" type="doc">
      <dgm:prSet loTypeId="urn:microsoft.com/office/officeart/2005/8/layout/process1" loCatId="process" qsTypeId="urn:microsoft.com/office/officeart/2005/8/quickstyle/simple1" qsCatId="simple" csTypeId="urn:microsoft.com/office/officeart/2005/8/colors/colorful5" csCatId="colorful" phldr="1"/>
      <dgm:spPr/>
    </dgm:pt>
    <dgm:pt modelId="{47462F34-481B-4BD9-B47D-9C48CF2C7403}">
      <dgm:prSet phldrT="[Text]"/>
      <dgm:spPr/>
      <dgm:t>
        <a:bodyPr/>
        <a:lstStyle/>
        <a:p>
          <a:r>
            <a:rPr lang="en-US" dirty="0" smtClean="0"/>
            <a:t>Growing season</a:t>
          </a:r>
        </a:p>
        <a:p>
          <a:r>
            <a:rPr lang="en-US" dirty="0" smtClean="0"/>
            <a:t>(spring and summer)</a:t>
          </a:r>
          <a:endParaRPr lang="en-US" dirty="0"/>
        </a:p>
      </dgm:t>
    </dgm:pt>
    <dgm:pt modelId="{3147E150-F2D4-4DC9-BB6A-56C17BFB568B}" type="parTrans" cxnId="{1A55E063-C95C-4390-9C49-81CAC16297AD}">
      <dgm:prSet/>
      <dgm:spPr/>
      <dgm:t>
        <a:bodyPr/>
        <a:lstStyle/>
        <a:p>
          <a:endParaRPr lang="en-US"/>
        </a:p>
      </dgm:t>
    </dgm:pt>
    <dgm:pt modelId="{3C7A19FD-9B41-4383-85CD-023FEEE2E433}" type="sibTrans" cxnId="{1A55E063-C95C-4390-9C49-81CAC16297AD}">
      <dgm:prSet/>
      <dgm:spPr/>
      <dgm:t>
        <a:bodyPr/>
        <a:lstStyle/>
        <a:p>
          <a:endParaRPr lang="en-US"/>
        </a:p>
      </dgm:t>
    </dgm:pt>
    <dgm:pt modelId="{0C4885C6-BE93-4064-8F9C-7582C7A6AD81}">
      <dgm:prSet phldrT="[Text]"/>
      <dgm:spPr/>
      <dgm:t>
        <a:bodyPr/>
        <a:lstStyle/>
        <a:p>
          <a:r>
            <a:rPr lang="en-US" dirty="0" smtClean="0"/>
            <a:t>More plants</a:t>
          </a:r>
          <a:endParaRPr lang="en-US" dirty="0"/>
        </a:p>
      </dgm:t>
    </dgm:pt>
    <dgm:pt modelId="{68E224C4-F4C8-471B-90A1-4ABBF5777D3E}" type="parTrans" cxnId="{CFD2A6CE-4E83-4E2B-8C90-5B148974D96E}">
      <dgm:prSet/>
      <dgm:spPr/>
      <dgm:t>
        <a:bodyPr/>
        <a:lstStyle/>
        <a:p>
          <a:endParaRPr lang="en-US"/>
        </a:p>
      </dgm:t>
    </dgm:pt>
    <dgm:pt modelId="{2193725F-22DA-417D-B9CF-09B375AEEF22}" type="sibTrans" cxnId="{CFD2A6CE-4E83-4E2B-8C90-5B148974D96E}">
      <dgm:prSet/>
      <dgm:spPr/>
      <dgm:t>
        <a:bodyPr/>
        <a:lstStyle/>
        <a:p>
          <a:endParaRPr lang="en-US"/>
        </a:p>
      </dgm:t>
    </dgm:pt>
    <dgm:pt modelId="{36C936F7-24EA-4189-999A-A9B8FCDF0373}">
      <dgm:prSet phldrT="[Text]"/>
      <dgm:spPr/>
      <dgm:t>
        <a:bodyPr/>
        <a:lstStyle/>
        <a:p>
          <a:r>
            <a:rPr lang="en-US" dirty="0" smtClean="0"/>
            <a:t>Less carbon dioxide in the atmosphere</a:t>
          </a:r>
          <a:endParaRPr lang="en-US" dirty="0"/>
        </a:p>
      </dgm:t>
    </dgm:pt>
    <dgm:pt modelId="{483D2F72-3B99-4263-B1C9-9DCEEC8D6318}" type="parTrans" cxnId="{4A626697-86F8-492A-B532-813AFB1CAE1B}">
      <dgm:prSet/>
      <dgm:spPr/>
      <dgm:t>
        <a:bodyPr/>
        <a:lstStyle/>
        <a:p>
          <a:endParaRPr lang="en-US"/>
        </a:p>
      </dgm:t>
    </dgm:pt>
    <dgm:pt modelId="{7E91684C-1CAF-4237-AC43-BD28574A41CD}" type="sibTrans" cxnId="{4A626697-86F8-492A-B532-813AFB1CAE1B}">
      <dgm:prSet/>
      <dgm:spPr/>
      <dgm:t>
        <a:bodyPr/>
        <a:lstStyle/>
        <a:p>
          <a:endParaRPr lang="en-US"/>
        </a:p>
      </dgm:t>
    </dgm:pt>
    <dgm:pt modelId="{BDF90C26-CCA9-4950-A4CE-4F8160B804B2}" type="pres">
      <dgm:prSet presAssocID="{155543D2-B8B5-42FD-998E-B395C6D20777}" presName="Name0" presStyleCnt="0">
        <dgm:presLayoutVars>
          <dgm:dir/>
          <dgm:resizeHandles val="exact"/>
        </dgm:presLayoutVars>
      </dgm:prSet>
      <dgm:spPr/>
    </dgm:pt>
    <dgm:pt modelId="{C2D75038-FA67-4E3D-A7F4-E9D40038F381}" type="pres">
      <dgm:prSet presAssocID="{47462F34-481B-4BD9-B47D-9C48CF2C7403}" presName="node" presStyleLbl="node1" presStyleIdx="0" presStyleCnt="3">
        <dgm:presLayoutVars>
          <dgm:bulletEnabled val="1"/>
        </dgm:presLayoutVars>
      </dgm:prSet>
      <dgm:spPr/>
      <dgm:t>
        <a:bodyPr/>
        <a:lstStyle/>
        <a:p>
          <a:endParaRPr lang="en-US"/>
        </a:p>
      </dgm:t>
    </dgm:pt>
    <dgm:pt modelId="{EF6985B8-55DD-402A-9070-C2416E993735}" type="pres">
      <dgm:prSet presAssocID="{3C7A19FD-9B41-4383-85CD-023FEEE2E433}" presName="sibTrans" presStyleLbl="sibTrans2D1" presStyleIdx="0" presStyleCnt="2"/>
      <dgm:spPr/>
      <dgm:t>
        <a:bodyPr/>
        <a:lstStyle/>
        <a:p>
          <a:endParaRPr lang="en-US"/>
        </a:p>
      </dgm:t>
    </dgm:pt>
    <dgm:pt modelId="{FFB17070-FB04-4249-8C5C-5C01B257854C}" type="pres">
      <dgm:prSet presAssocID="{3C7A19FD-9B41-4383-85CD-023FEEE2E433}" presName="connectorText" presStyleLbl="sibTrans2D1" presStyleIdx="0" presStyleCnt="2"/>
      <dgm:spPr/>
      <dgm:t>
        <a:bodyPr/>
        <a:lstStyle/>
        <a:p>
          <a:endParaRPr lang="en-US"/>
        </a:p>
      </dgm:t>
    </dgm:pt>
    <dgm:pt modelId="{1EDE5B8E-3D1B-4107-B72B-A8A7FB36CD10}" type="pres">
      <dgm:prSet presAssocID="{0C4885C6-BE93-4064-8F9C-7582C7A6AD81}" presName="node" presStyleLbl="node1" presStyleIdx="1" presStyleCnt="3">
        <dgm:presLayoutVars>
          <dgm:bulletEnabled val="1"/>
        </dgm:presLayoutVars>
      </dgm:prSet>
      <dgm:spPr/>
      <dgm:t>
        <a:bodyPr/>
        <a:lstStyle/>
        <a:p>
          <a:endParaRPr lang="en-US"/>
        </a:p>
      </dgm:t>
    </dgm:pt>
    <dgm:pt modelId="{3677B652-4A88-4220-8F14-28573A7377C2}" type="pres">
      <dgm:prSet presAssocID="{2193725F-22DA-417D-B9CF-09B375AEEF22}" presName="sibTrans" presStyleLbl="sibTrans2D1" presStyleIdx="1" presStyleCnt="2"/>
      <dgm:spPr/>
      <dgm:t>
        <a:bodyPr/>
        <a:lstStyle/>
        <a:p>
          <a:endParaRPr lang="en-US"/>
        </a:p>
      </dgm:t>
    </dgm:pt>
    <dgm:pt modelId="{F1FF1345-3809-4B70-9A7E-0F04947571BB}" type="pres">
      <dgm:prSet presAssocID="{2193725F-22DA-417D-B9CF-09B375AEEF22}" presName="connectorText" presStyleLbl="sibTrans2D1" presStyleIdx="1" presStyleCnt="2"/>
      <dgm:spPr/>
      <dgm:t>
        <a:bodyPr/>
        <a:lstStyle/>
        <a:p>
          <a:endParaRPr lang="en-US"/>
        </a:p>
      </dgm:t>
    </dgm:pt>
    <dgm:pt modelId="{7CC964EF-72E6-4B04-8D35-E3A22B551938}" type="pres">
      <dgm:prSet presAssocID="{36C936F7-24EA-4189-999A-A9B8FCDF0373}" presName="node" presStyleLbl="node1" presStyleIdx="2" presStyleCnt="3">
        <dgm:presLayoutVars>
          <dgm:bulletEnabled val="1"/>
        </dgm:presLayoutVars>
      </dgm:prSet>
      <dgm:spPr/>
      <dgm:t>
        <a:bodyPr/>
        <a:lstStyle/>
        <a:p>
          <a:endParaRPr lang="en-US"/>
        </a:p>
      </dgm:t>
    </dgm:pt>
  </dgm:ptLst>
  <dgm:cxnLst>
    <dgm:cxn modelId="{1A55E063-C95C-4390-9C49-81CAC16297AD}" srcId="{155543D2-B8B5-42FD-998E-B395C6D20777}" destId="{47462F34-481B-4BD9-B47D-9C48CF2C7403}" srcOrd="0" destOrd="0" parTransId="{3147E150-F2D4-4DC9-BB6A-56C17BFB568B}" sibTransId="{3C7A19FD-9B41-4383-85CD-023FEEE2E433}"/>
    <dgm:cxn modelId="{4A626697-86F8-492A-B532-813AFB1CAE1B}" srcId="{155543D2-B8B5-42FD-998E-B395C6D20777}" destId="{36C936F7-24EA-4189-999A-A9B8FCDF0373}" srcOrd="2" destOrd="0" parTransId="{483D2F72-3B99-4263-B1C9-9DCEEC8D6318}" sibTransId="{7E91684C-1CAF-4237-AC43-BD28574A41CD}"/>
    <dgm:cxn modelId="{CFD2A6CE-4E83-4E2B-8C90-5B148974D96E}" srcId="{155543D2-B8B5-42FD-998E-B395C6D20777}" destId="{0C4885C6-BE93-4064-8F9C-7582C7A6AD81}" srcOrd="1" destOrd="0" parTransId="{68E224C4-F4C8-471B-90A1-4ABBF5777D3E}" sibTransId="{2193725F-22DA-417D-B9CF-09B375AEEF22}"/>
    <dgm:cxn modelId="{330D0A88-8DD9-4D11-8F54-E0ECE5EC4530}" type="presOf" srcId="{2193725F-22DA-417D-B9CF-09B375AEEF22}" destId="{F1FF1345-3809-4B70-9A7E-0F04947571BB}" srcOrd="1" destOrd="0" presId="urn:microsoft.com/office/officeart/2005/8/layout/process1"/>
    <dgm:cxn modelId="{8A619C2D-09D2-448E-9F3C-F90BEC568020}" type="presOf" srcId="{155543D2-B8B5-42FD-998E-B395C6D20777}" destId="{BDF90C26-CCA9-4950-A4CE-4F8160B804B2}" srcOrd="0" destOrd="0" presId="urn:microsoft.com/office/officeart/2005/8/layout/process1"/>
    <dgm:cxn modelId="{9D68FE09-85CC-4AFA-A3A6-137B1E0023B4}" type="presOf" srcId="{47462F34-481B-4BD9-B47D-9C48CF2C7403}" destId="{C2D75038-FA67-4E3D-A7F4-E9D40038F381}" srcOrd="0" destOrd="0" presId="urn:microsoft.com/office/officeart/2005/8/layout/process1"/>
    <dgm:cxn modelId="{9442FE2A-4D2F-4ED4-81E9-689D683EDDAB}" type="presOf" srcId="{36C936F7-24EA-4189-999A-A9B8FCDF0373}" destId="{7CC964EF-72E6-4B04-8D35-E3A22B551938}" srcOrd="0" destOrd="0" presId="urn:microsoft.com/office/officeart/2005/8/layout/process1"/>
    <dgm:cxn modelId="{F477C6E5-4243-41D5-B52D-E1FDED15DC6B}" type="presOf" srcId="{3C7A19FD-9B41-4383-85CD-023FEEE2E433}" destId="{EF6985B8-55DD-402A-9070-C2416E993735}" srcOrd="0" destOrd="0" presId="urn:microsoft.com/office/officeart/2005/8/layout/process1"/>
    <dgm:cxn modelId="{14266513-83D0-4984-BF5C-9564C0D635EE}" type="presOf" srcId="{0C4885C6-BE93-4064-8F9C-7582C7A6AD81}" destId="{1EDE5B8E-3D1B-4107-B72B-A8A7FB36CD10}" srcOrd="0" destOrd="0" presId="urn:microsoft.com/office/officeart/2005/8/layout/process1"/>
    <dgm:cxn modelId="{89450D7A-9E72-4097-BBF6-73F605562FBD}" type="presOf" srcId="{2193725F-22DA-417D-B9CF-09B375AEEF22}" destId="{3677B652-4A88-4220-8F14-28573A7377C2}" srcOrd="0" destOrd="0" presId="urn:microsoft.com/office/officeart/2005/8/layout/process1"/>
    <dgm:cxn modelId="{C650B11C-FFDE-422E-970C-998895682A1E}" type="presOf" srcId="{3C7A19FD-9B41-4383-85CD-023FEEE2E433}" destId="{FFB17070-FB04-4249-8C5C-5C01B257854C}" srcOrd="1" destOrd="0" presId="urn:microsoft.com/office/officeart/2005/8/layout/process1"/>
    <dgm:cxn modelId="{D857E164-68F5-43A5-B2CF-3D90D0920B72}" type="presParOf" srcId="{BDF90C26-CCA9-4950-A4CE-4F8160B804B2}" destId="{C2D75038-FA67-4E3D-A7F4-E9D40038F381}" srcOrd="0" destOrd="0" presId="urn:microsoft.com/office/officeart/2005/8/layout/process1"/>
    <dgm:cxn modelId="{C41183E0-8A41-45D2-8CF5-0A01590B22D3}" type="presParOf" srcId="{BDF90C26-CCA9-4950-A4CE-4F8160B804B2}" destId="{EF6985B8-55DD-402A-9070-C2416E993735}" srcOrd="1" destOrd="0" presId="urn:microsoft.com/office/officeart/2005/8/layout/process1"/>
    <dgm:cxn modelId="{03747D41-3EA7-4C84-AF70-D0AB8AFBB014}" type="presParOf" srcId="{EF6985B8-55DD-402A-9070-C2416E993735}" destId="{FFB17070-FB04-4249-8C5C-5C01B257854C}" srcOrd="0" destOrd="0" presId="urn:microsoft.com/office/officeart/2005/8/layout/process1"/>
    <dgm:cxn modelId="{2C5E9363-BC3D-4C54-8B51-AE6749E100FC}" type="presParOf" srcId="{BDF90C26-CCA9-4950-A4CE-4F8160B804B2}" destId="{1EDE5B8E-3D1B-4107-B72B-A8A7FB36CD10}" srcOrd="2" destOrd="0" presId="urn:microsoft.com/office/officeart/2005/8/layout/process1"/>
    <dgm:cxn modelId="{5D929AA4-B804-4AA6-A786-DCA8D9C87BF9}" type="presParOf" srcId="{BDF90C26-CCA9-4950-A4CE-4F8160B804B2}" destId="{3677B652-4A88-4220-8F14-28573A7377C2}" srcOrd="3" destOrd="0" presId="urn:microsoft.com/office/officeart/2005/8/layout/process1"/>
    <dgm:cxn modelId="{6055CD3B-EB9E-4C3C-91BD-D157AC766DB3}" type="presParOf" srcId="{3677B652-4A88-4220-8F14-28573A7377C2}" destId="{F1FF1345-3809-4B70-9A7E-0F04947571BB}" srcOrd="0" destOrd="0" presId="urn:microsoft.com/office/officeart/2005/8/layout/process1"/>
    <dgm:cxn modelId="{D117D433-1EE9-45F6-BD75-07C53616608E}" type="presParOf" srcId="{BDF90C26-CCA9-4950-A4CE-4F8160B804B2}" destId="{7CC964EF-72E6-4B04-8D35-E3A22B55193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F8FD1A-2533-475C-806C-A64C421FE14E}" type="doc">
      <dgm:prSet loTypeId="urn:microsoft.com/office/officeart/2005/8/layout/process1" loCatId="process" qsTypeId="urn:microsoft.com/office/officeart/2005/8/quickstyle/simple1" qsCatId="simple" csTypeId="urn:microsoft.com/office/officeart/2005/8/colors/colorful4" csCatId="colorful" phldr="1"/>
      <dgm:spPr/>
    </dgm:pt>
    <dgm:pt modelId="{463E2AF0-71DA-4D36-8B45-522B12F4A956}">
      <dgm:prSet phldrT="[Text]"/>
      <dgm:spPr/>
      <dgm:t>
        <a:bodyPr/>
        <a:lstStyle/>
        <a:p>
          <a:r>
            <a:rPr lang="en-US" dirty="0" smtClean="0"/>
            <a:t>Fall/winter </a:t>
          </a:r>
        </a:p>
        <a:p>
          <a:r>
            <a:rPr lang="en-US" dirty="0" smtClean="0"/>
            <a:t>(after end of growing season)</a:t>
          </a:r>
          <a:endParaRPr lang="en-US" dirty="0"/>
        </a:p>
      </dgm:t>
    </dgm:pt>
    <dgm:pt modelId="{355E7A6C-354F-4F50-A47B-AF95F1B3E596}" type="parTrans" cxnId="{A432ADA6-0D06-4098-A9DD-EC68D1E0D9BB}">
      <dgm:prSet/>
      <dgm:spPr/>
      <dgm:t>
        <a:bodyPr/>
        <a:lstStyle/>
        <a:p>
          <a:endParaRPr lang="en-US"/>
        </a:p>
      </dgm:t>
    </dgm:pt>
    <dgm:pt modelId="{BE857E3B-8A5A-4679-B751-0BFB0AEB0EC9}" type="sibTrans" cxnId="{A432ADA6-0D06-4098-A9DD-EC68D1E0D9BB}">
      <dgm:prSet/>
      <dgm:spPr/>
      <dgm:t>
        <a:bodyPr/>
        <a:lstStyle/>
        <a:p>
          <a:endParaRPr lang="en-US"/>
        </a:p>
      </dgm:t>
    </dgm:pt>
    <dgm:pt modelId="{A2AD5250-3D4E-4CFE-9E36-DE1CA8A2066F}">
      <dgm:prSet phldrT="[Text]"/>
      <dgm:spPr/>
      <dgm:t>
        <a:bodyPr/>
        <a:lstStyle/>
        <a:p>
          <a:r>
            <a:rPr lang="en-US" dirty="0" smtClean="0"/>
            <a:t>Less plants </a:t>
          </a:r>
          <a:endParaRPr lang="en-US" dirty="0"/>
        </a:p>
      </dgm:t>
    </dgm:pt>
    <dgm:pt modelId="{86B85F0E-50B3-4ECF-8967-831E4E4C3729}" type="parTrans" cxnId="{FD3ED3A8-08DA-4508-93EA-F2F0F822DD05}">
      <dgm:prSet/>
      <dgm:spPr/>
      <dgm:t>
        <a:bodyPr/>
        <a:lstStyle/>
        <a:p>
          <a:endParaRPr lang="en-US"/>
        </a:p>
      </dgm:t>
    </dgm:pt>
    <dgm:pt modelId="{C2648843-CAA8-4A75-A87B-D4DF69C7C0E3}" type="sibTrans" cxnId="{FD3ED3A8-08DA-4508-93EA-F2F0F822DD05}">
      <dgm:prSet/>
      <dgm:spPr/>
      <dgm:t>
        <a:bodyPr/>
        <a:lstStyle/>
        <a:p>
          <a:endParaRPr lang="en-US"/>
        </a:p>
      </dgm:t>
    </dgm:pt>
    <dgm:pt modelId="{8FF5573D-239A-4364-95F5-FCAC8E68BA26}">
      <dgm:prSet phldrT="[Text]"/>
      <dgm:spPr/>
      <dgm:t>
        <a:bodyPr/>
        <a:lstStyle/>
        <a:p>
          <a:r>
            <a:rPr lang="en-US" dirty="0" smtClean="0"/>
            <a:t>More carbon dioxide in the atmosphere</a:t>
          </a:r>
          <a:endParaRPr lang="en-US" dirty="0"/>
        </a:p>
      </dgm:t>
    </dgm:pt>
    <dgm:pt modelId="{4711DE29-8818-429D-BED6-3541A6726A26}" type="parTrans" cxnId="{3DB91D21-6B35-4739-8B22-6BE1646ED222}">
      <dgm:prSet/>
      <dgm:spPr/>
      <dgm:t>
        <a:bodyPr/>
        <a:lstStyle/>
        <a:p>
          <a:endParaRPr lang="en-US"/>
        </a:p>
      </dgm:t>
    </dgm:pt>
    <dgm:pt modelId="{93C09BB6-6D63-4408-887C-FB80A430748A}" type="sibTrans" cxnId="{3DB91D21-6B35-4739-8B22-6BE1646ED222}">
      <dgm:prSet/>
      <dgm:spPr/>
      <dgm:t>
        <a:bodyPr/>
        <a:lstStyle/>
        <a:p>
          <a:endParaRPr lang="en-US"/>
        </a:p>
      </dgm:t>
    </dgm:pt>
    <dgm:pt modelId="{D263DE67-D9FD-4CBD-908D-95559180277F}" type="pres">
      <dgm:prSet presAssocID="{C3F8FD1A-2533-475C-806C-A64C421FE14E}" presName="Name0" presStyleCnt="0">
        <dgm:presLayoutVars>
          <dgm:dir/>
          <dgm:resizeHandles val="exact"/>
        </dgm:presLayoutVars>
      </dgm:prSet>
      <dgm:spPr/>
    </dgm:pt>
    <dgm:pt modelId="{7DBA9621-5860-4148-BD48-9A0B55BB623C}" type="pres">
      <dgm:prSet presAssocID="{463E2AF0-71DA-4D36-8B45-522B12F4A956}" presName="node" presStyleLbl="node1" presStyleIdx="0" presStyleCnt="3">
        <dgm:presLayoutVars>
          <dgm:bulletEnabled val="1"/>
        </dgm:presLayoutVars>
      </dgm:prSet>
      <dgm:spPr/>
      <dgm:t>
        <a:bodyPr/>
        <a:lstStyle/>
        <a:p>
          <a:endParaRPr lang="en-US"/>
        </a:p>
      </dgm:t>
    </dgm:pt>
    <dgm:pt modelId="{00AB5BA9-974E-4CCE-A9DC-E801257D4D6A}" type="pres">
      <dgm:prSet presAssocID="{BE857E3B-8A5A-4679-B751-0BFB0AEB0EC9}" presName="sibTrans" presStyleLbl="sibTrans2D1" presStyleIdx="0" presStyleCnt="2"/>
      <dgm:spPr/>
      <dgm:t>
        <a:bodyPr/>
        <a:lstStyle/>
        <a:p>
          <a:endParaRPr lang="en-US"/>
        </a:p>
      </dgm:t>
    </dgm:pt>
    <dgm:pt modelId="{EC6E2403-CC2C-4E58-89AD-78FF24E35329}" type="pres">
      <dgm:prSet presAssocID="{BE857E3B-8A5A-4679-B751-0BFB0AEB0EC9}" presName="connectorText" presStyleLbl="sibTrans2D1" presStyleIdx="0" presStyleCnt="2"/>
      <dgm:spPr/>
      <dgm:t>
        <a:bodyPr/>
        <a:lstStyle/>
        <a:p>
          <a:endParaRPr lang="en-US"/>
        </a:p>
      </dgm:t>
    </dgm:pt>
    <dgm:pt modelId="{71C36194-5F66-402D-A059-E229B29EFC89}" type="pres">
      <dgm:prSet presAssocID="{A2AD5250-3D4E-4CFE-9E36-DE1CA8A2066F}" presName="node" presStyleLbl="node1" presStyleIdx="1" presStyleCnt="3">
        <dgm:presLayoutVars>
          <dgm:bulletEnabled val="1"/>
        </dgm:presLayoutVars>
      </dgm:prSet>
      <dgm:spPr/>
      <dgm:t>
        <a:bodyPr/>
        <a:lstStyle/>
        <a:p>
          <a:endParaRPr lang="en-US"/>
        </a:p>
      </dgm:t>
    </dgm:pt>
    <dgm:pt modelId="{03CBD26D-D0C2-457D-905F-1ADEBDBCA5F6}" type="pres">
      <dgm:prSet presAssocID="{C2648843-CAA8-4A75-A87B-D4DF69C7C0E3}" presName="sibTrans" presStyleLbl="sibTrans2D1" presStyleIdx="1" presStyleCnt="2"/>
      <dgm:spPr/>
      <dgm:t>
        <a:bodyPr/>
        <a:lstStyle/>
        <a:p>
          <a:endParaRPr lang="en-US"/>
        </a:p>
      </dgm:t>
    </dgm:pt>
    <dgm:pt modelId="{29694B7E-7A0E-4A61-ABD5-8C9415929417}" type="pres">
      <dgm:prSet presAssocID="{C2648843-CAA8-4A75-A87B-D4DF69C7C0E3}" presName="connectorText" presStyleLbl="sibTrans2D1" presStyleIdx="1" presStyleCnt="2"/>
      <dgm:spPr/>
      <dgm:t>
        <a:bodyPr/>
        <a:lstStyle/>
        <a:p>
          <a:endParaRPr lang="en-US"/>
        </a:p>
      </dgm:t>
    </dgm:pt>
    <dgm:pt modelId="{19649268-E9BA-42F5-BEBD-33D782D01EEA}" type="pres">
      <dgm:prSet presAssocID="{8FF5573D-239A-4364-95F5-FCAC8E68BA26}" presName="node" presStyleLbl="node1" presStyleIdx="2" presStyleCnt="3">
        <dgm:presLayoutVars>
          <dgm:bulletEnabled val="1"/>
        </dgm:presLayoutVars>
      </dgm:prSet>
      <dgm:spPr/>
      <dgm:t>
        <a:bodyPr/>
        <a:lstStyle/>
        <a:p>
          <a:endParaRPr lang="en-US"/>
        </a:p>
      </dgm:t>
    </dgm:pt>
  </dgm:ptLst>
  <dgm:cxnLst>
    <dgm:cxn modelId="{EF789E3C-EF46-4B9D-86D9-2CF88C071971}" type="presOf" srcId="{C3F8FD1A-2533-475C-806C-A64C421FE14E}" destId="{D263DE67-D9FD-4CBD-908D-95559180277F}" srcOrd="0" destOrd="0" presId="urn:microsoft.com/office/officeart/2005/8/layout/process1"/>
    <dgm:cxn modelId="{A432ADA6-0D06-4098-A9DD-EC68D1E0D9BB}" srcId="{C3F8FD1A-2533-475C-806C-A64C421FE14E}" destId="{463E2AF0-71DA-4D36-8B45-522B12F4A956}" srcOrd="0" destOrd="0" parTransId="{355E7A6C-354F-4F50-A47B-AF95F1B3E596}" sibTransId="{BE857E3B-8A5A-4679-B751-0BFB0AEB0EC9}"/>
    <dgm:cxn modelId="{ACF47AD2-D2AD-4F5C-89BE-DB9C84E2851D}" type="presOf" srcId="{C2648843-CAA8-4A75-A87B-D4DF69C7C0E3}" destId="{03CBD26D-D0C2-457D-905F-1ADEBDBCA5F6}" srcOrd="0" destOrd="0" presId="urn:microsoft.com/office/officeart/2005/8/layout/process1"/>
    <dgm:cxn modelId="{E97C94B1-580C-44CE-9156-288F3946E54C}" type="presOf" srcId="{463E2AF0-71DA-4D36-8B45-522B12F4A956}" destId="{7DBA9621-5860-4148-BD48-9A0B55BB623C}" srcOrd="0" destOrd="0" presId="urn:microsoft.com/office/officeart/2005/8/layout/process1"/>
    <dgm:cxn modelId="{792955D1-AA61-44F5-8C13-BCC6910D14A8}" type="presOf" srcId="{BE857E3B-8A5A-4679-B751-0BFB0AEB0EC9}" destId="{EC6E2403-CC2C-4E58-89AD-78FF24E35329}" srcOrd="1" destOrd="0" presId="urn:microsoft.com/office/officeart/2005/8/layout/process1"/>
    <dgm:cxn modelId="{FD3ED3A8-08DA-4508-93EA-F2F0F822DD05}" srcId="{C3F8FD1A-2533-475C-806C-A64C421FE14E}" destId="{A2AD5250-3D4E-4CFE-9E36-DE1CA8A2066F}" srcOrd="1" destOrd="0" parTransId="{86B85F0E-50B3-4ECF-8967-831E4E4C3729}" sibTransId="{C2648843-CAA8-4A75-A87B-D4DF69C7C0E3}"/>
    <dgm:cxn modelId="{6FC61704-1815-4ED4-A535-DEAEE8E19FA0}" type="presOf" srcId="{8FF5573D-239A-4364-95F5-FCAC8E68BA26}" destId="{19649268-E9BA-42F5-BEBD-33D782D01EEA}" srcOrd="0" destOrd="0" presId="urn:microsoft.com/office/officeart/2005/8/layout/process1"/>
    <dgm:cxn modelId="{12C09AB3-E3A1-4BBD-8A9B-5A91B2C0C588}" type="presOf" srcId="{BE857E3B-8A5A-4679-B751-0BFB0AEB0EC9}" destId="{00AB5BA9-974E-4CCE-A9DC-E801257D4D6A}" srcOrd="0" destOrd="0" presId="urn:microsoft.com/office/officeart/2005/8/layout/process1"/>
    <dgm:cxn modelId="{3DB91D21-6B35-4739-8B22-6BE1646ED222}" srcId="{C3F8FD1A-2533-475C-806C-A64C421FE14E}" destId="{8FF5573D-239A-4364-95F5-FCAC8E68BA26}" srcOrd="2" destOrd="0" parTransId="{4711DE29-8818-429D-BED6-3541A6726A26}" sibTransId="{93C09BB6-6D63-4408-887C-FB80A430748A}"/>
    <dgm:cxn modelId="{50C8B50E-5FCF-4AEA-8277-84C2A17C9253}" type="presOf" srcId="{C2648843-CAA8-4A75-A87B-D4DF69C7C0E3}" destId="{29694B7E-7A0E-4A61-ABD5-8C9415929417}" srcOrd="1" destOrd="0" presId="urn:microsoft.com/office/officeart/2005/8/layout/process1"/>
    <dgm:cxn modelId="{1F5367A5-D5CC-4FB4-827D-B1A70E8248D8}" type="presOf" srcId="{A2AD5250-3D4E-4CFE-9E36-DE1CA8A2066F}" destId="{71C36194-5F66-402D-A059-E229B29EFC89}" srcOrd="0" destOrd="0" presId="urn:microsoft.com/office/officeart/2005/8/layout/process1"/>
    <dgm:cxn modelId="{0A9A7F38-41D6-4D8A-995E-AF213311B0F6}" type="presParOf" srcId="{D263DE67-D9FD-4CBD-908D-95559180277F}" destId="{7DBA9621-5860-4148-BD48-9A0B55BB623C}" srcOrd="0" destOrd="0" presId="urn:microsoft.com/office/officeart/2005/8/layout/process1"/>
    <dgm:cxn modelId="{9F08310A-9CD4-42E8-83CA-315BDB7AF9C8}" type="presParOf" srcId="{D263DE67-D9FD-4CBD-908D-95559180277F}" destId="{00AB5BA9-974E-4CCE-A9DC-E801257D4D6A}" srcOrd="1" destOrd="0" presId="urn:microsoft.com/office/officeart/2005/8/layout/process1"/>
    <dgm:cxn modelId="{0E2FA4E5-2D67-4A2E-9880-516203C931A2}" type="presParOf" srcId="{00AB5BA9-974E-4CCE-A9DC-E801257D4D6A}" destId="{EC6E2403-CC2C-4E58-89AD-78FF24E35329}" srcOrd="0" destOrd="0" presId="urn:microsoft.com/office/officeart/2005/8/layout/process1"/>
    <dgm:cxn modelId="{7F89E966-C251-46C7-B94F-DAD609099C94}" type="presParOf" srcId="{D263DE67-D9FD-4CBD-908D-95559180277F}" destId="{71C36194-5F66-402D-A059-E229B29EFC89}" srcOrd="2" destOrd="0" presId="urn:microsoft.com/office/officeart/2005/8/layout/process1"/>
    <dgm:cxn modelId="{0D0F95E6-DC99-4F4E-8C49-49B35FA89508}" type="presParOf" srcId="{D263DE67-D9FD-4CBD-908D-95559180277F}" destId="{03CBD26D-D0C2-457D-905F-1ADEBDBCA5F6}" srcOrd="3" destOrd="0" presId="urn:microsoft.com/office/officeart/2005/8/layout/process1"/>
    <dgm:cxn modelId="{184A04AB-F915-434D-9796-4F05436DE2ED}" type="presParOf" srcId="{03CBD26D-D0C2-457D-905F-1ADEBDBCA5F6}" destId="{29694B7E-7A0E-4A61-ABD5-8C9415929417}" srcOrd="0" destOrd="0" presId="urn:microsoft.com/office/officeart/2005/8/layout/process1"/>
    <dgm:cxn modelId="{E904C8CF-558F-4A4D-BB6A-D93FCC04EACB}" type="presParOf" srcId="{D263DE67-D9FD-4CBD-908D-95559180277F}" destId="{19649268-E9BA-42F5-BEBD-33D782D01EEA}"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75038-FA67-4E3D-A7F4-E9D40038F381}">
      <dsp:nvSpPr>
        <dsp:cNvPr id="0" name=""/>
        <dsp:cNvSpPr/>
      </dsp:nvSpPr>
      <dsp:spPr>
        <a:xfrm>
          <a:off x="7143" y="2068777"/>
          <a:ext cx="2135187" cy="128111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Growing season</a:t>
          </a:r>
        </a:p>
        <a:p>
          <a:pPr lvl="0" algn="ctr" defTabSz="933450">
            <a:lnSpc>
              <a:spcPct val="90000"/>
            </a:lnSpc>
            <a:spcBef>
              <a:spcPct val="0"/>
            </a:spcBef>
            <a:spcAft>
              <a:spcPct val="35000"/>
            </a:spcAft>
          </a:pPr>
          <a:r>
            <a:rPr lang="en-US" sz="2100" kern="1200" dirty="0" smtClean="0"/>
            <a:t>(spring and summer)</a:t>
          </a:r>
          <a:endParaRPr lang="en-US" sz="2100" kern="1200" dirty="0"/>
        </a:p>
      </dsp:txBody>
      <dsp:txXfrm>
        <a:off x="44665" y="2106299"/>
        <a:ext cx="2060143" cy="1206068"/>
      </dsp:txXfrm>
    </dsp:sp>
    <dsp:sp modelId="{EF6985B8-55DD-402A-9070-C2416E993735}">
      <dsp:nvSpPr>
        <dsp:cNvPr id="0" name=""/>
        <dsp:cNvSpPr/>
      </dsp:nvSpPr>
      <dsp:spPr>
        <a:xfrm>
          <a:off x="2355850" y="2444570"/>
          <a:ext cx="452659" cy="52952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355850" y="2550475"/>
        <a:ext cx="316861" cy="317716"/>
      </dsp:txXfrm>
    </dsp:sp>
    <dsp:sp modelId="{1EDE5B8E-3D1B-4107-B72B-A8A7FB36CD10}">
      <dsp:nvSpPr>
        <dsp:cNvPr id="0" name=""/>
        <dsp:cNvSpPr/>
      </dsp:nvSpPr>
      <dsp:spPr>
        <a:xfrm>
          <a:off x="2996406" y="2068777"/>
          <a:ext cx="2135187" cy="1281112"/>
        </a:xfrm>
        <a:prstGeom prst="roundRect">
          <a:avLst>
            <a:gd name="adj" fmla="val 10000"/>
          </a:avLst>
        </a:prstGeom>
        <a:solidFill>
          <a:schemeClr val="accent5">
            <a:hueOff val="-3676673"/>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More plants</a:t>
          </a:r>
          <a:endParaRPr lang="en-US" sz="2100" kern="1200" dirty="0"/>
        </a:p>
      </dsp:txBody>
      <dsp:txXfrm>
        <a:off x="3033928" y="2106299"/>
        <a:ext cx="2060143" cy="1206068"/>
      </dsp:txXfrm>
    </dsp:sp>
    <dsp:sp modelId="{3677B652-4A88-4220-8F14-28573A7377C2}">
      <dsp:nvSpPr>
        <dsp:cNvPr id="0" name=""/>
        <dsp:cNvSpPr/>
      </dsp:nvSpPr>
      <dsp:spPr>
        <a:xfrm>
          <a:off x="5345112" y="2444570"/>
          <a:ext cx="452659" cy="529526"/>
        </a:xfrm>
        <a:prstGeom prst="rightArrow">
          <a:avLst>
            <a:gd name="adj1" fmla="val 60000"/>
            <a:gd name="adj2" fmla="val 50000"/>
          </a:avLst>
        </a:prstGeom>
        <a:solidFill>
          <a:schemeClr val="accent5">
            <a:hueOff val="-7353345"/>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345112" y="2550475"/>
        <a:ext cx="316861" cy="317716"/>
      </dsp:txXfrm>
    </dsp:sp>
    <dsp:sp modelId="{7CC964EF-72E6-4B04-8D35-E3A22B551938}">
      <dsp:nvSpPr>
        <dsp:cNvPr id="0" name=""/>
        <dsp:cNvSpPr/>
      </dsp:nvSpPr>
      <dsp:spPr>
        <a:xfrm>
          <a:off x="5985668" y="2068777"/>
          <a:ext cx="2135187" cy="1281112"/>
        </a:xfrm>
        <a:prstGeom prst="roundRect">
          <a:avLst>
            <a:gd name="adj" fmla="val 10000"/>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Less carbon dioxide in the atmosphere</a:t>
          </a:r>
          <a:endParaRPr lang="en-US" sz="2100" kern="1200" dirty="0"/>
        </a:p>
      </dsp:txBody>
      <dsp:txXfrm>
        <a:off x="6023190" y="2106299"/>
        <a:ext cx="2060143" cy="120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BA9621-5860-4148-BD48-9A0B55BB623C}">
      <dsp:nvSpPr>
        <dsp:cNvPr id="0" name=""/>
        <dsp:cNvSpPr/>
      </dsp:nvSpPr>
      <dsp:spPr>
        <a:xfrm>
          <a:off x="7143" y="2068777"/>
          <a:ext cx="2135187" cy="128111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Fall/winter </a:t>
          </a:r>
        </a:p>
        <a:p>
          <a:pPr lvl="0" algn="ctr" defTabSz="933450">
            <a:lnSpc>
              <a:spcPct val="90000"/>
            </a:lnSpc>
            <a:spcBef>
              <a:spcPct val="0"/>
            </a:spcBef>
            <a:spcAft>
              <a:spcPct val="35000"/>
            </a:spcAft>
          </a:pPr>
          <a:r>
            <a:rPr lang="en-US" sz="2100" kern="1200" dirty="0" smtClean="0"/>
            <a:t>(after end of growing season)</a:t>
          </a:r>
          <a:endParaRPr lang="en-US" sz="2100" kern="1200" dirty="0"/>
        </a:p>
      </dsp:txBody>
      <dsp:txXfrm>
        <a:off x="44665" y="2106299"/>
        <a:ext cx="2060143" cy="1206068"/>
      </dsp:txXfrm>
    </dsp:sp>
    <dsp:sp modelId="{00AB5BA9-974E-4CCE-A9DC-E801257D4D6A}">
      <dsp:nvSpPr>
        <dsp:cNvPr id="0" name=""/>
        <dsp:cNvSpPr/>
      </dsp:nvSpPr>
      <dsp:spPr>
        <a:xfrm>
          <a:off x="2355850" y="2444570"/>
          <a:ext cx="452659" cy="52952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355850" y="2550475"/>
        <a:ext cx="316861" cy="317716"/>
      </dsp:txXfrm>
    </dsp:sp>
    <dsp:sp modelId="{71C36194-5F66-402D-A059-E229B29EFC89}">
      <dsp:nvSpPr>
        <dsp:cNvPr id="0" name=""/>
        <dsp:cNvSpPr/>
      </dsp:nvSpPr>
      <dsp:spPr>
        <a:xfrm>
          <a:off x="2996406" y="2068777"/>
          <a:ext cx="2135187" cy="1281112"/>
        </a:xfrm>
        <a:prstGeom prst="roundRect">
          <a:avLst>
            <a:gd name="adj" fmla="val 10000"/>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Less plants </a:t>
          </a:r>
          <a:endParaRPr lang="en-US" sz="2100" kern="1200" dirty="0"/>
        </a:p>
      </dsp:txBody>
      <dsp:txXfrm>
        <a:off x="3033928" y="2106299"/>
        <a:ext cx="2060143" cy="1206068"/>
      </dsp:txXfrm>
    </dsp:sp>
    <dsp:sp modelId="{03CBD26D-D0C2-457D-905F-1ADEBDBCA5F6}">
      <dsp:nvSpPr>
        <dsp:cNvPr id="0" name=""/>
        <dsp:cNvSpPr/>
      </dsp:nvSpPr>
      <dsp:spPr>
        <a:xfrm>
          <a:off x="5345112" y="2444570"/>
          <a:ext cx="452659" cy="529526"/>
        </a:xfrm>
        <a:prstGeom prst="rightArrow">
          <a:avLst>
            <a:gd name="adj1" fmla="val 60000"/>
            <a:gd name="adj2" fmla="val 50000"/>
          </a:avLst>
        </a:prstGeom>
        <a:solidFill>
          <a:schemeClr val="accent4">
            <a:hueOff val="10395693"/>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345112" y="2550475"/>
        <a:ext cx="316861" cy="317716"/>
      </dsp:txXfrm>
    </dsp:sp>
    <dsp:sp modelId="{19649268-E9BA-42F5-BEBD-33D782D01EEA}">
      <dsp:nvSpPr>
        <dsp:cNvPr id="0" name=""/>
        <dsp:cNvSpPr/>
      </dsp:nvSpPr>
      <dsp:spPr>
        <a:xfrm>
          <a:off x="5985668" y="2068777"/>
          <a:ext cx="2135187" cy="1281112"/>
        </a:xfrm>
        <a:prstGeom prst="roundRect">
          <a:avLst>
            <a:gd name="adj" fmla="val 10000"/>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More carbon dioxide in the atmosphere</a:t>
          </a:r>
          <a:endParaRPr lang="en-US" sz="2100" kern="1200" dirty="0"/>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27485"/>
          </a:xfrm>
          <a:prstGeom prst="rect">
            <a:avLst/>
          </a:prstGeom>
        </p:spPr>
        <p:txBody>
          <a:bodyPr vert="horz" lIns="91440" tIns="45720" rIns="91440" bIns="45720" rtlCol="0"/>
          <a:lstStyle>
            <a:lvl1pPr algn="r">
              <a:defRPr sz="1200"/>
            </a:lvl1pPr>
          </a:lstStyle>
          <a:p>
            <a:fld id="{92F4C8F2-2906-44DE-838E-40950643C9D8}" type="datetimeFigureOut">
              <a:rPr lang="en-US" smtClean="0"/>
              <a:t>8/18/2017</a:t>
            </a:fld>
            <a:endParaRPr lang="en-US"/>
          </a:p>
        </p:txBody>
      </p:sp>
      <p:sp>
        <p:nvSpPr>
          <p:cNvPr id="4" name="Footer Placeholder 3"/>
          <p:cNvSpPr>
            <a:spLocks noGrp="1"/>
          </p:cNvSpPr>
          <p:nvPr>
            <p:ph type="ftr" sz="quarter" idx="2"/>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092629"/>
            <a:ext cx="3066733" cy="427484"/>
          </a:xfrm>
          <a:prstGeom prst="rect">
            <a:avLst/>
          </a:prstGeom>
        </p:spPr>
        <p:txBody>
          <a:bodyPr vert="horz" lIns="91440" tIns="45720" rIns="91440" bIns="45720" rtlCol="0" anchor="b"/>
          <a:lstStyle>
            <a:lvl1pPr algn="r">
              <a:defRPr sz="1200"/>
            </a:lvl1pPr>
          </a:lstStyle>
          <a:p>
            <a:fld id="{5CED52FE-9B54-4252-9DC5-16CA932B6D8D}" type="slidenum">
              <a:rPr lang="en-US" smtClean="0"/>
              <a:t>‹#›</a:t>
            </a:fld>
            <a:endParaRPr lang="en-US"/>
          </a:p>
        </p:txBody>
      </p:sp>
    </p:spTree>
    <p:extLst>
      <p:ext uri="{BB962C8B-B14F-4D97-AF65-F5344CB8AC3E}">
        <p14:creationId xmlns:p14="http://schemas.microsoft.com/office/powerpoint/2010/main" val="831248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27485"/>
          </a:xfrm>
          <a:prstGeom prst="rect">
            <a:avLst/>
          </a:prstGeom>
        </p:spPr>
        <p:txBody>
          <a:bodyPr vert="horz" lIns="91440" tIns="45720" rIns="91440" bIns="45720" rtlCol="0"/>
          <a:lstStyle>
            <a:lvl1pPr algn="r">
              <a:defRPr sz="1200"/>
            </a:lvl1pPr>
          </a:lstStyle>
          <a:p>
            <a:fld id="{2012650F-F931-4830-95B1-D7CB67EF2E0C}" type="datetimeFigureOut">
              <a:rPr lang="en-US" smtClean="0"/>
              <a:t>8/18/2017</a:t>
            </a:fld>
            <a:endParaRPr lang="en-US"/>
          </a:p>
        </p:txBody>
      </p:sp>
      <p:sp>
        <p:nvSpPr>
          <p:cNvPr id="4" name="Slide Image Placeholder 3"/>
          <p:cNvSpPr>
            <a:spLocks noGrp="1" noRot="1" noChangeAspect="1"/>
          </p:cNvSpPr>
          <p:nvPr>
            <p:ph type="sldImg" idx="2"/>
          </p:nvPr>
        </p:nvSpPr>
        <p:spPr>
          <a:xfrm>
            <a:off x="982663" y="1065213"/>
            <a:ext cx="5111750" cy="28749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100305"/>
            <a:ext cx="5661660" cy="335479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092629"/>
            <a:ext cx="3066733" cy="427484"/>
          </a:xfrm>
          <a:prstGeom prst="rect">
            <a:avLst/>
          </a:prstGeom>
        </p:spPr>
        <p:txBody>
          <a:bodyPr vert="horz" lIns="91440" tIns="45720" rIns="91440" bIns="45720" rtlCol="0" anchor="b"/>
          <a:lstStyle>
            <a:lvl1pPr algn="r">
              <a:defRPr sz="1200"/>
            </a:lvl1pPr>
          </a:lstStyle>
          <a:p>
            <a:fld id="{DF82454B-39D2-4442-84CA-BA7E6459631A}" type="slidenum">
              <a:rPr lang="en-US" smtClean="0"/>
              <a:t>‹#›</a:t>
            </a:fld>
            <a:endParaRPr lang="en-US"/>
          </a:p>
        </p:txBody>
      </p:sp>
    </p:spTree>
    <p:extLst>
      <p:ext uri="{BB962C8B-B14F-4D97-AF65-F5344CB8AC3E}">
        <p14:creationId xmlns:p14="http://schemas.microsoft.com/office/powerpoint/2010/main" val="247778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82454B-39D2-4442-84CA-BA7E6459631A}" type="slidenum">
              <a:rPr lang="en-US" smtClean="0"/>
              <a:t>14</a:t>
            </a:fld>
            <a:endParaRPr lang="en-US"/>
          </a:p>
        </p:txBody>
      </p:sp>
    </p:spTree>
    <p:extLst>
      <p:ext uri="{BB962C8B-B14F-4D97-AF65-F5344CB8AC3E}">
        <p14:creationId xmlns:p14="http://schemas.microsoft.com/office/powerpoint/2010/main" val="4104424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DE49DC-F831-408F-AB9C-8057BA7C279D}"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644773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515CC-F7E2-4199-AC81-8ECA28D47659}" type="datetimeFigureOut">
              <a:rPr lang="en-US" smtClean="0"/>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r>
              <a:rPr lang="en-US" dirty="0" smtClean="0"/>
              <a:t>1</a:t>
            </a:r>
            <a:endParaRPr lang="en-US" dirty="0"/>
          </a:p>
        </p:txBody>
      </p:sp>
    </p:spTree>
    <p:extLst>
      <p:ext uri="{BB962C8B-B14F-4D97-AF65-F5344CB8AC3E}">
        <p14:creationId xmlns:p14="http://schemas.microsoft.com/office/powerpoint/2010/main" val="2949642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515CC-F7E2-4199-AC81-8ECA28D47659}" type="datetimeFigureOut">
              <a:rPr lang="en-US" smtClean="0"/>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1064098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515CC-F7E2-4199-AC81-8ECA28D47659}" type="datetimeFigureOut">
              <a:rPr lang="en-US" smtClean="0"/>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3214272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94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151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438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993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166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985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79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49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515CC-F7E2-4199-AC81-8ECA28D47659}" type="datetimeFigureOut">
              <a:rPr lang="en-US" smtClean="0"/>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480571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884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53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046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33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278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6022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795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267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203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69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515CC-F7E2-4199-AC81-8ECA28D47659}" type="datetimeFigureOut">
              <a:rPr lang="en-US" smtClean="0"/>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332342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453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194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851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181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178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777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289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511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407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127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C515CC-F7E2-4199-AC81-8ECA28D47659}" type="datetimeFigureOut">
              <a:rPr lang="en-US" smtClean="0"/>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3735923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497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882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935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616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28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C515CC-F7E2-4199-AC81-8ECA28D47659}" type="datetimeFigureOut">
              <a:rPr lang="en-US" smtClean="0"/>
              <a:t>8/18/2017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3140051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C515CC-F7E2-4199-AC81-8ECA28D47659}" type="datetimeFigureOut">
              <a:rPr lang="en-US" smtClean="0"/>
              <a:t>8/18/2017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514219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C515CC-F7E2-4199-AC81-8ECA28D47659}" type="datetimeFigureOut">
              <a:rPr lang="en-US" smtClean="0"/>
              <a:t>8/18/2017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1914991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515CC-F7E2-4199-AC81-8ECA28D47659}" type="datetimeFigureOut">
              <a:rPr lang="en-US" smtClean="0"/>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3319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C515CC-F7E2-4199-AC81-8ECA28D47659}" type="datetimeFigureOut">
              <a:rPr lang="en-US" smtClean="0"/>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0AE1C-AA51-43E9-B7A8-A050CE0F817C}" type="slidenum">
              <a:rPr lang="en-US" smtClean="0"/>
              <a:t>‹#›</a:t>
            </a:fld>
            <a:endParaRPr lang="en-US"/>
          </a:p>
        </p:txBody>
      </p:sp>
    </p:spTree>
    <p:extLst>
      <p:ext uri="{BB962C8B-B14F-4D97-AF65-F5344CB8AC3E}">
        <p14:creationId xmlns:p14="http://schemas.microsoft.com/office/powerpoint/2010/main" val="4018121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515CC-F7E2-4199-AC81-8ECA28D47659}" type="datetimeFigureOut">
              <a:rPr lang="en-US" smtClean="0"/>
              <a:t>8/18/2017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0AE1C-AA51-43E9-B7A8-A050CE0F817C}" type="slidenum">
              <a:rPr lang="en-US" smtClean="0"/>
              <a:t>‹#›</a:t>
            </a:fld>
            <a:endParaRPr lang="en-US"/>
          </a:p>
        </p:txBody>
      </p:sp>
    </p:spTree>
    <p:extLst>
      <p:ext uri="{BB962C8B-B14F-4D97-AF65-F5344CB8AC3E}">
        <p14:creationId xmlns:p14="http://schemas.microsoft.com/office/powerpoint/2010/main" val="407015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49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942ABE-140A-41E7-8FF9-9695DAD9E080}"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718A3A-71B0-4401-B7B9-98EA4951D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815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515CC-F7E2-4199-AC81-8ECA28D47659}" type="datetimeFigureOut">
              <a:rPr lang="en-US" smtClean="0">
                <a:solidFill>
                  <a:prstClr val="black">
                    <a:tint val="75000"/>
                  </a:prstClr>
                </a:solidFill>
              </a:rPr>
              <a:pPr/>
              <a:t>8/18/2017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0AE1C-AA51-43E9-B7A8-A050CE0F817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02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9.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hyperlink" Target="http://www.esrl.noaa.gov/gmd/obop/brw/"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hyperlink" Target="https://www.esrl.noaa.gov/gmd/obop/brw/livecamera.html" TargetMode="External"/><Relationship Id="rId4" Type="http://schemas.openxmlformats.org/officeDocument/2006/relationships/slide" Target="slide5.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hyperlink" Target="http://www.esrl.noaa.gov/gmd/obop/spo/" TargetMode="External"/><Relationship Id="rId4" Type="http://schemas.openxmlformats.org/officeDocument/2006/relationships/hyperlink" Target="https://www.usap.gov/videoclipsandmaps/spWebCam.cf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hyperlink" Target="http://www.esrl.noaa.gov/gmd/obop/smo/"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hyperlink" Target="http://www.esrl.noaa.gov/gmd/obop/mlo/" TargetMode="Externa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slide" Target="slide18.xml"/><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9.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6.png"/><Relationship Id="rId7" Type="http://schemas.openxmlformats.org/officeDocument/2006/relationships/slide" Target="slide20.xml"/><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slide" Target="slide18.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slide" Target="slide21.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0.jpg"/><Relationship Id="rId1" Type="http://schemas.openxmlformats.org/officeDocument/2006/relationships/slideLayout" Target="../slideLayouts/slideLayout24.xml"/><Relationship Id="rId5" Type="http://schemas.openxmlformats.org/officeDocument/2006/relationships/slide" Target="slide22.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2.xml"/><Relationship Id="rId1" Type="http://schemas.openxmlformats.org/officeDocument/2006/relationships/slideLayout" Target="../slideLayouts/slideLayout35.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3.xml"/><Relationship Id="rId1" Type="http://schemas.openxmlformats.org/officeDocument/2006/relationships/slideLayout" Target="../slideLayouts/slideLayout35.xml"/><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24.xml"/><Relationship Id="rId1" Type="http://schemas.openxmlformats.org/officeDocument/2006/relationships/slideLayout" Target="../slideLayouts/slideLayout35.xml"/><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slide" Target="slide25.xml"/><Relationship Id="rId1" Type="http://schemas.openxmlformats.org/officeDocument/2006/relationships/slideLayout" Target="../slideLayouts/slideLayout35.xml"/><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2.jpeg"/><Relationship Id="rId1" Type="http://schemas.openxmlformats.org/officeDocument/2006/relationships/slideLayout" Target="../slideLayouts/slideLayout35.xml"/><Relationship Id="rId5" Type="http://schemas.openxmlformats.org/officeDocument/2006/relationships/slide" Target="slide28.xml"/><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 Id="rId6" Type="http://schemas.openxmlformats.org/officeDocument/2006/relationships/slide" Target="slide29.xml"/><Relationship Id="rId5" Type="http://schemas.openxmlformats.org/officeDocument/2006/relationships/slide" Target="slide4.xml"/><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 Id="rId6" Type="http://schemas.openxmlformats.org/officeDocument/2006/relationships/slide" Target="slide30.xml"/><Relationship Id="rId5" Type="http://schemas.openxmlformats.org/officeDocument/2006/relationships/slide" Target="slide4.xml"/><Relationship Id="rId4" Type="http://schemas.openxmlformats.org/officeDocument/2006/relationships/slide" Target="slide28.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slide" Target="slide29.xml"/><Relationship Id="rId3" Type="http://schemas.openxmlformats.org/officeDocument/2006/relationships/diagramLayout" Target="../diagrams/layout1.xml"/><Relationship Id="rId7" Type="http://schemas.openxmlformats.org/officeDocument/2006/relationships/slide" Target="slide31.xml"/><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slide" Target="slide4.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5.png"/><Relationship Id="rId1" Type="http://schemas.openxmlformats.org/officeDocument/2006/relationships/slideLayout" Target="../slideLayouts/slideLayout35.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1.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4.xml"/><Relationship Id="rId1" Type="http://schemas.openxmlformats.org/officeDocument/2006/relationships/slideLayout" Target="../slideLayouts/slideLayout35.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5.xml"/><Relationship Id="rId1" Type="http://schemas.openxmlformats.org/officeDocument/2006/relationships/slideLayout" Target="../slideLayouts/slideLayout35.xml"/><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4.xml"/><Relationship Id="rId1" Type="http://schemas.openxmlformats.org/officeDocument/2006/relationships/slideLayout" Target="../slideLayouts/slideLayout35.xml"/><Relationship Id="rId5" Type="http://schemas.openxmlformats.org/officeDocument/2006/relationships/slide" Target="slide4.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6.png"/><Relationship Id="rId1" Type="http://schemas.openxmlformats.org/officeDocument/2006/relationships/slideLayout" Target="../slideLayouts/slideLayout35.xml"/><Relationship Id="rId5" Type="http://schemas.openxmlformats.org/officeDocument/2006/relationships/slide" Target="slide4.xml"/><Relationship Id="rId4" Type="http://schemas.openxmlformats.org/officeDocument/2006/relationships/slide" Target="slide35.xml"/></Relationships>
</file>

<file path=ppt/slides/_rels/slide37.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 Target="slide38.xml"/><Relationship Id="rId1" Type="http://schemas.openxmlformats.org/officeDocument/2006/relationships/slideLayout" Target="../slideLayouts/slideLayout35.xml"/><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slide" Target="slide37.xml"/><Relationship Id="rId1" Type="http://schemas.openxmlformats.org/officeDocument/2006/relationships/slideLayout" Target="../slideLayouts/slideLayout35.xml"/><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7.png"/><Relationship Id="rId1" Type="http://schemas.openxmlformats.org/officeDocument/2006/relationships/slideLayout" Target="../slideLayouts/slideLayout35.xml"/><Relationship Id="rId5" Type="http://schemas.openxmlformats.org/officeDocument/2006/relationships/slide" Target="slide4.xml"/><Relationship Id="rId4" Type="http://schemas.openxmlformats.org/officeDocument/2006/relationships/slide" Target="slide38.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jpeg"/><Relationship Id="rId7"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39.xml"/><Relationship Id="rId1" Type="http://schemas.openxmlformats.org/officeDocument/2006/relationships/slideLayout" Target="../slideLayouts/slideLayout35.xml"/><Relationship Id="rId5" Type="http://schemas.openxmlformats.org/officeDocument/2006/relationships/slide" Target="slide4.xml"/><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4.xml"/><Relationship Id="rId5" Type="http://schemas.openxmlformats.org/officeDocument/2006/relationships/slide" Target="slide40.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4.xml"/><Relationship Id="rId7" Type="http://schemas.openxmlformats.org/officeDocument/2006/relationships/slide" Target="slide1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14.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17.xml"/><Relationship Id="rId2" Type="http://schemas.openxmlformats.org/officeDocument/2006/relationships/slide" Target="slide11.xml"/><Relationship Id="rId1" Type="http://schemas.openxmlformats.org/officeDocument/2006/relationships/slideLayout" Target="../slideLayouts/slideLayout13.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Rectangle 3"/>
          <p:cNvSpPr/>
          <p:nvPr/>
        </p:nvSpPr>
        <p:spPr>
          <a:xfrm>
            <a:off x="0" y="2912012"/>
            <a:ext cx="12192000" cy="3945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362707"/>
            <a:ext cx="9144000" cy="2387600"/>
          </a:xfrm>
        </p:spPr>
        <p:txBody>
          <a:bodyPr>
            <a:normAutofit/>
          </a:bodyPr>
          <a:lstStyle/>
          <a:p>
            <a:r>
              <a:rPr lang="en-US" dirty="0" smtClean="0">
                <a:solidFill>
                  <a:schemeClr val="bg1"/>
                </a:solidFill>
                <a:latin typeface="Andalus" panose="02020603050405020304" pitchFamily="18" charset="-78"/>
                <a:cs typeface="Andalus" panose="02020603050405020304" pitchFamily="18" charset="-78"/>
              </a:rPr>
              <a:t>Touring NOAA’s Global Monitoring Division</a:t>
            </a:r>
            <a:endParaRPr lang="en-US" dirty="0">
              <a:solidFill>
                <a:schemeClr val="bg1"/>
              </a:solidFill>
              <a:latin typeface="Andalus" panose="02020603050405020304" pitchFamily="18" charset="-78"/>
              <a:cs typeface="Andalus" panose="02020603050405020304" pitchFamily="18" charset="-78"/>
            </a:endParaRPr>
          </a:p>
        </p:txBody>
      </p:sp>
      <p:sp>
        <p:nvSpPr>
          <p:cNvPr id="3" name="Subtitle 2"/>
          <p:cNvSpPr>
            <a:spLocks noGrp="1"/>
          </p:cNvSpPr>
          <p:nvPr>
            <p:ph type="subTitle" idx="1"/>
          </p:nvPr>
        </p:nvSpPr>
        <p:spPr/>
        <p:txBody>
          <a:bodyPr/>
          <a:lstStyle/>
          <a:p>
            <a:r>
              <a:rPr lang="en-US" dirty="0" smtClean="0">
                <a:solidFill>
                  <a:schemeClr val="bg1"/>
                </a:solidFill>
                <a:latin typeface="Batang" panose="02030600000101010101" pitchFamily="18" charset="-127"/>
                <a:ea typeface="Batang" panose="02030600000101010101" pitchFamily="18" charset="-127"/>
              </a:rPr>
              <a:t>NOAA’s David Skaggs Research Center</a:t>
            </a:r>
          </a:p>
          <a:p>
            <a:r>
              <a:rPr lang="en-US" dirty="0" smtClean="0">
                <a:solidFill>
                  <a:schemeClr val="bg1"/>
                </a:solidFill>
                <a:latin typeface="Batang" panose="02030600000101010101" pitchFamily="18" charset="-127"/>
                <a:ea typeface="Batang" panose="02030600000101010101" pitchFamily="18" charset="-127"/>
              </a:rPr>
              <a:t>Boulder, CO</a:t>
            </a:r>
          </a:p>
          <a:p>
            <a:r>
              <a:rPr lang="en-US" dirty="0" smtClean="0">
                <a:solidFill>
                  <a:schemeClr val="bg1"/>
                </a:solidFill>
                <a:latin typeface="AR DELANEY" panose="02000000000000000000" pitchFamily="2" charset="0"/>
              </a:rPr>
              <a:t> </a:t>
            </a:r>
          </a:p>
        </p:txBody>
      </p:sp>
      <p:pic>
        <p:nvPicPr>
          <p:cNvPr id="1026" name="Picture 2" descr="Image result for NOA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39" y="5613839"/>
            <a:ext cx="1110518" cy="1110518"/>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hlinkClick r:id="rId3" action="ppaction://hlinksldjump"/>
          </p:cNvPr>
          <p:cNvSpPr/>
          <p:nvPr/>
        </p:nvSpPr>
        <p:spPr>
          <a:xfrm>
            <a:off x="10951335" y="6169098"/>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073683" y="6290305"/>
            <a:ext cx="865032" cy="338554"/>
          </a:xfrm>
          <a:prstGeom prst="rect">
            <a:avLst/>
          </a:prstGeom>
          <a:no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609631"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1</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2251080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Andalus" panose="02020603050405020304" pitchFamily="18" charset="-78"/>
                <a:cs typeface="Andalus" panose="02020603050405020304" pitchFamily="18" charset="-78"/>
              </a:rPr>
              <a:t>Tropospheric Ozone “Bad Ozone”</a:t>
            </a:r>
            <a:endParaRPr lang="en-US" sz="48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61518" y="1483450"/>
            <a:ext cx="11152902" cy="4939358"/>
          </a:xfrm>
        </p:spPr>
        <p:txBody>
          <a:bodyPr>
            <a:normAutofit/>
          </a:bodyPr>
          <a:lstStyle/>
          <a:p>
            <a:r>
              <a:rPr lang="en-US" dirty="0" smtClean="0">
                <a:latin typeface="Kristen ITC" panose="03050502040202030202" pitchFamily="66" charset="0"/>
                <a:cs typeface="Times New Roman" panose="02020603050405020304" pitchFamily="18" charset="0"/>
              </a:rPr>
              <a:t>Found in areas ranging from ground level to lower atmosphere</a:t>
            </a:r>
          </a:p>
          <a:p>
            <a:r>
              <a:rPr lang="en-US" dirty="0" smtClean="0">
                <a:latin typeface="Kristen ITC" panose="03050502040202030202" pitchFamily="66" charset="0"/>
                <a:cs typeface="Times New Roman" panose="02020603050405020304" pitchFamily="18" charset="0"/>
              </a:rPr>
              <a:t>Harmful to health if humans face great exposure</a:t>
            </a:r>
          </a:p>
          <a:p>
            <a:r>
              <a:rPr lang="en-US" dirty="0" smtClean="0">
                <a:latin typeface="Kristen ITC" panose="03050502040202030202" pitchFamily="66" charset="0"/>
                <a:cs typeface="Times New Roman" panose="02020603050405020304" pitchFamily="18" charset="0"/>
              </a:rPr>
              <a:t>Can make it more difficult for people with asthma to breathe</a:t>
            </a:r>
          </a:p>
          <a:p>
            <a:r>
              <a:rPr lang="en-US" dirty="0" smtClean="0">
                <a:latin typeface="Kristen ITC" panose="03050502040202030202" pitchFamily="66" charset="0"/>
                <a:cs typeface="Times New Roman" panose="02020603050405020304" pitchFamily="18" charset="0"/>
              </a:rPr>
              <a:t>Can cause cell damage to plants and animals</a:t>
            </a:r>
          </a:p>
        </p:txBody>
      </p:sp>
      <p:sp>
        <p:nvSpPr>
          <p:cNvPr id="4" name="Rounded Rectangle 3"/>
          <p:cNvSpPr/>
          <p:nvPr/>
        </p:nvSpPr>
        <p:spPr>
          <a:xfrm>
            <a:off x="9795164" y="6126164"/>
            <a:ext cx="1787236" cy="5932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153332" y="6167444"/>
            <a:ext cx="1482437" cy="461665"/>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hlinkClick r:id="rId2" action="ppaction://hlinksldjump"/>
              </a:rPr>
              <a:t>BACK</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7" name="Oval 6"/>
          <p:cNvSpPr/>
          <p:nvPr/>
        </p:nvSpPr>
        <p:spPr>
          <a:xfrm>
            <a:off x="1274208" y="5063736"/>
            <a:ext cx="1308295" cy="124499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Oval 7"/>
          <p:cNvSpPr/>
          <p:nvPr/>
        </p:nvSpPr>
        <p:spPr>
          <a:xfrm>
            <a:off x="2400624" y="5528221"/>
            <a:ext cx="1308295" cy="124499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Oval 8"/>
          <p:cNvSpPr/>
          <p:nvPr/>
        </p:nvSpPr>
        <p:spPr>
          <a:xfrm>
            <a:off x="163632" y="5508347"/>
            <a:ext cx="1308295" cy="124499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 name="Oval 9"/>
          <p:cNvSpPr/>
          <p:nvPr/>
        </p:nvSpPr>
        <p:spPr>
          <a:xfrm>
            <a:off x="421783" y="5625480"/>
            <a:ext cx="386366" cy="3699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3525" y="5640245"/>
            <a:ext cx="386366" cy="3699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461541" y="5174248"/>
            <a:ext cx="386366" cy="3699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861858" y="5191761"/>
            <a:ext cx="386366" cy="3699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657101" y="5601493"/>
            <a:ext cx="386366" cy="3699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068153" y="5625480"/>
            <a:ext cx="386366" cy="3699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05444" y="5801351"/>
            <a:ext cx="151292" cy="1849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Oval 16"/>
          <p:cNvSpPr/>
          <p:nvPr/>
        </p:nvSpPr>
        <p:spPr>
          <a:xfrm>
            <a:off x="951062" y="5824006"/>
            <a:ext cx="151292" cy="1849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p:cNvSpPr/>
          <p:nvPr/>
        </p:nvSpPr>
        <p:spPr>
          <a:xfrm>
            <a:off x="1568618" y="5359206"/>
            <a:ext cx="151292" cy="1849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p:cNvSpPr/>
          <p:nvPr/>
        </p:nvSpPr>
        <p:spPr>
          <a:xfrm>
            <a:off x="1962735" y="5383367"/>
            <a:ext cx="151292" cy="1849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p:cNvSpPr/>
          <p:nvPr/>
        </p:nvSpPr>
        <p:spPr>
          <a:xfrm>
            <a:off x="2774638" y="5801351"/>
            <a:ext cx="151292" cy="1849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p:cNvSpPr/>
          <p:nvPr/>
        </p:nvSpPr>
        <p:spPr>
          <a:xfrm>
            <a:off x="3133338" y="5824505"/>
            <a:ext cx="151292" cy="1849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Half Frame 4"/>
          <p:cNvSpPr/>
          <p:nvPr/>
        </p:nvSpPr>
        <p:spPr>
          <a:xfrm rot="13840493">
            <a:off x="648892" y="5293887"/>
            <a:ext cx="408877" cy="443914"/>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Half Frame 24"/>
          <p:cNvSpPr/>
          <p:nvPr/>
        </p:nvSpPr>
        <p:spPr>
          <a:xfrm rot="13840493">
            <a:off x="2886727" y="5252868"/>
            <a:ext cx="408877" cy="443914"/>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p:cNvSpPr/>
          <p:nvPr/>
        </p:nvSpPr>
        <p:spPr>
          <a:xfrm rot="13840493">
            <a:off x="1700992" y="4813725"/>
            <a:ext cx="408877" cy="443914"/>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Left Bracket 26"/>
          <p:cNvSpPr/>
          <p:nvPr/>
        </p:nvSpPr>
        <p:spPr>
          <a:xfrm rot="5400000">
            <a:off x="714937" y="6083100"/>
            <a:ext cx="166043" cy="486437"/>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Left Bracket 27"/>
          <p:cNvSpPr/>
          <p:nvPr/>
        </p:nvSpPr>
        <p:spPr>
          <a:xfrm rot="5400000">
            <a:off x="2950150" y="6105315"/>
            <a:ext cx="166043" cy="486437"/>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Left Bracket 28"/>
          <p:cNvSpPr/>
          <p:nvPr/>
        </p:nvSpPr>
        <p:spPr>
          <a:xfrm rot="5400000">
            <a:off x="1804434" y="5684006"/>
            <a:ext cx="166043" cy="486437"/>
          </a:xfrm>
          <a:prstGeom prst="leftBracket">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7330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5" name="Oval 34"/>
          <p:cNvSpPr/>
          <p:nvPr/>
        </p:nvSpPr>
        <p:spPr>
          <a:xfrm>
            <a:off x="9926130" y="426347"/>
            <a:ext cx="697362" cy="73985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468" y="-81122"/>
            <a:ext cx="10972800" cy="1143000"/>
          </a:xfrm>
        </p:spPr>
        <p:txBody>
          <a:bodyPr>
            <a:noAutofit/>
          </a:bodyPr>
          <a:lstStyle/>
          <a:p>
            <a:r>
              <a:rPr lang="en-US" sz="4800" dirty="0" smtClean="0">
                <a:solidFill>
                  <a:schemeClr val="bg1"/>
                </a:solidFill>
                <a:latin typeface="Andalus" panose="02020603050405020304" pitchFamily="18" charset="-78"/>
                <a:cs typeface="Andalus" panose="02020603050405020304" pitchFamily="18" charset="-78"/>
              </a:rPr>
              <a:t>Stratospheric Ozone “Good Ozone”</a:t>
            </a:r>
            <a:endParaRPr lang="en-US" sz="4800" dirty="0">
              <a:solidFill>
                <a:schemeClr val="bg1"/>
              </a:solidFill>
              <a:latin typeface="Andalus" panose="02020603050405020304" pitchFamily="18" charset="-78"/>
              <a:cs typeface="Andalus" panose="02020603050405020304" pitchFamily="18" charset="-78"/>
            </a:endParaRPr>
          </a:p>
        </p:txBody>
      </p:sp>
      <p:sp>
        <p:nvSpPr>
          <p:cNvPr id="4" name="Rounded Rectangle 3"/>
          <p:cNvSpPr/>
          <p:nvPr/>
        </p:nvSpPr>
        <p:spPr>
          <a:xfrm>
            <a:off x="9795164" y="6126164"/>
            <a:ext cx="1787236" cy="5932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201764" y="6191976"/>
            <a:ext cx="1482437" cy="461665"/>
          </a:xfrm>
          <a:prstGeom prst="rect">
            <a:avLst/>
          </a:prstGeom>
          <a:noFill/>
        </p:spPr>
        <p:txBody>
          <a:bodyPr wrap="square" rtlCol="0">
            <a:spAutoFit/>
          </a:bodyPr>
          <a:lstStyle/>
          <a:p>
            <a:r>
              <a:rPr lang="en-US" sz="2400" dirty="0" smtClean="0">
                <a:solidFill>
                  <a:schemeClr val="bg1"/>
                </a:solidFill>
                <a:latin typeface="Times New Roman" panose="02020603050405020304" pitchFamily="18" charset="0"/>
                <a:cs typeface="Times New Roman" panose="02020603050405020304" pitchFamily="18" charset="0"/>
                <a:hlinkClick r:id="rId2" action="ppaction://hlinksldjump"/>
              </a:rPr>
              <a:t>BACK</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8" name="Oval 7"/>
          <p:cNvSpPr/>
          <p:nvPr/>
        </p:nvSpPr>
        <p:spPr>
          <a:xfrm>
            <a:off x="11090564" y="405357"/>
            <a:ext cx="697362" cy="73985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Oval 8"/>
          <p:cNvSpPr/>
          <p:nvPr/>
        </p:nvSpPr>
        <p:spPr>
          <a:xfrm>
            <a:off x="10014511" y="521550"/>
            <a:ext cx="236525" cy="21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075654" y="609082"/>
            <a:ext cx="94398" cy="985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Arc 29"/>
          <p:cNvSpPr/>
          <p:nvPr/>
        </p:nvSpPr>
        <p:spPr>
          <a:xfrm rot="7870180">
            <a:off x="10059882" y="559446"/>
            <a:ext cx="429857" cy="4133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0" y="3006775"/>
            <a:ext cx="7090397" cy="3851225"/>
          </a:xfrm>
          <a:prstGeom prst="rect">
            <a:avLst/>
          </a:prstGeom>
        </p:spPr>
      </p:pic>
      <p:pic>
        <p:nvPicPr>
          <p:cNvPr id="1026" name="Picture 2" descr="Image result for noaa ozone in the atmosphe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736" y="2995452"/>
            <a:ext cx="4243053" cy="3862548"/>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p:cNvSpPr/>
          <p:nvPr/>
        </p:nvSpPr>
        <p:spPr>
          <a:xfrm>
            <a:off x="10508347" y="31741"/>
            <a:ext cx="697362" cy="739853"/>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6" name="Arc 35"/>
          <p:cNvSpPr/>
          <p:nvPr/>
        </p:nvSpPr>
        <p:spPr>
          <a:xfrm rot="7870180">
            <a:off x="11229632" y="557385"/>
            <a:ext cx="429857" cy="4133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7" name="Arc 36"/>
          <p:cNvSpPr/>
          <p:nvPr/>
        </p:nvSpPr>
        <p:spPr>
          <a:xfrm rot="7870180">
            <a:off x="10635528" y="169548"/>
            <a:ext cx="429857" cy="413320"/>
          </a:xfrm>
          <a:prstGeom prst="arc">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8" name="Oval 37"/>
          <p:cNvSpPr/>
          <p:nvPr/>
        </p:nvSpPr>
        <p:spPr>
          <a:xfrm>
            <a:off x="10282817" y="521550"/>
            <a:ext cx="236525" cy="21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0613931" y="121348"/>
            <a:ext cx="236525" cy="21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0857028" y="107262"/>
            <a:ext cx="236525" cy="21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1202720" y="493224"/>
            <a:ext cx="236525" cy="21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1456295" y="488401"/>
            <a:ext cx="236525" cy="21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358225" y="607670"/>
            <a:ext cx="94398" cy="985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4" name="Oval 43"/>
          <p:cNvSpPr/>
          <p:nvPr/>
        </p:nvSpPr>
        <p:spPr>
          <a:xfrm>
            <a:off x="10689245" y="209006"/>
            <a:ext cx="94398" cy="985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Oval 44"/>
          <p:cNvSpPr/>
          <p:nvPr/>
        </p:nvSpPr>
        <p:spPr>
          <a:xfrm>
            <a:off x="10930289" y="198304"/>
            <a:ext cx="94398" cy="985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Oval 45"/>
          <p:cNvSpPr/>
          <p:nvPr/>
        </p:nvSpPr>
        <p:spPr>
          <a:xfrm>
            <a:off x="11275278" y="591334"/>
            <a:ext cx="94398" cy="985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Oval 46"/>
          <p:cNvSpPr/>
          <p:nvPr/>
        </p:nvSpPr>
        <p:spPr>
          <a:xfrm>
            <a:off x="11535201" y="597662"/>
            <a:ext cx="94398" cy="985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3" name="Straight Connector 22"/>
          <p:cNvCxnSpPr/>
          <p:nvPr/>
        </p:nvCxnSpPr>
        <p:spPr>
          <a:xfrm>
            <a:off x="4636394" y="2633730"/>
            <a:ext cx="0" cy="4224270"/>
          </a:xfrm>
          <a:prstGeom prst="line">
            <a:avLst/>
          </a:prstGeom>
          <a:ln w="8890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17278" y="1073201"/>
            <a:ext cx="4139139" cy="2308324"/>
          </a:xfrm>
          <a:prstGeom prst="rect">
            <a:avLst/>
          </a:prstGeom>
          <a:noFill/>
          <a:ln>
            <a:noFill/>
          </a:ln>
        </p:spPr>
        <p:txBody>
          <a:bodyPr wrap="square" rtlCol="0">
            <a:spAutoFit/>
          </a:bodyPr>
          <a:lstStyle/>
          <a:p>
            <a:pPr marL="285750" indent="-285750">
              <a:buFont typeface="Arial" panose="020B0604020202020204" pitchFamily="34" charset="0"/>
              <a:buChar char="•"/>
            </a:pPr>
            <a:r>
              <a:rPr lang="en-US" dirty="0">
                <a:solidFill>
                  <a:schemeClr val="bg1"/>
                </a:solidFill>
                <a:latin typeface="Kristen ITC" panose="03050502040202030202" pitchFamily="66" charset="0"/>
              </a:rPr>
              <a:t>Acts as a “shield” protecting </a:t>
            </a:r>
            <a:r>
              <a:rPr lang="en-US" dirty="0" smtClean="0">
                <a:solidFill>
                  <a:schemeClr val="bg1"/>
                </a:solidFill>
                <a:latin typeface="Kristen ITC" panose="03050502040202030202" pitchFamily="66" charset="0"/>
              </a:rPr>
              <a:t>Earth</a:t>
            </a:r>
          </a:p>
          <a:p>
            <a:pPr marL="285750" indent="-285750">
              <a:buFont typeface="Arial" panose="020B0604020202020204" pitchFamily="34" charset="0"/>
              <a:buChar char="•"/>
            </a:pPr>
            <a:r>
              <a:rPr lang="en-US" dirty="0" smtClean="0">
                <a:solidFill>
                  <a:schemeClr val="bg1"/>
                </a:solidFill>
                <a:latin typeface="Kristen ITC" panose="03050502040202030202" pitchFamily="66" charset="0"/>
              </a:rPr>
              <a:t>Notice in the graph (below) that the ozone layer prevents much of the UV-B (Ultraviolet rays) from entering Earth’s lower atmosphere</a:t>
            </a:r>
            <a:endParaRPr lang="en-US" dirty="0">
              <a:solidFill>
                <a:schemeClr val="bg1"/>
              </a:solidFill>
              <a:latin typeface="Kristen ITC" panose="03050502040202030202" pitchFamily="66" charset="0"/>
            </a:endParaRPr>
          </a:p>
          <a:p>
            <a:endParaRPr lang="en-US" dirty="0"/>
          </a:p>
        </p:txBody>
      </p:sp>
      <p:sp>
        <p:nvSpPr>
          <p:cNvPr id="3" name="Content Placeholder 2"/>
          <p:cNvSpPr>
            <a:spLocks noGrp="1"/>
          </p:cNvSpPr>
          <p:nvPr>
            <p:ph idx="1"/>
          </p:nvPr>
        </p:nvSpPr>
        <p:spPr>
          <a:xfrm>
            <a:off x="3889057" y="1035427"/>
            <a:ext cx="7898869" cy="3707791"/>
          </a:xfrm>
        </p:spPr>
        <p:txBody>
          <a:bodyPr>
            <a:normAutofit/>
          </a:bodyPr>
          <a:lstStyle/>
          <a:p>
            <a:pPr algn="ctr"/>
            <a:r>
              <a:rPr lang="en-US" sz="2000" dirty="0" smtClean="0">
                <a:solidFill>
                  <a:schemeClr val="bg1"/>
                </a:solidFill>
                <a:latin typeface="Kristen ITC" panose="03050502040202030202" pitchFamily="66" charset="0"/>
              </a:rPr>
              <a:t>The stratosphere contains more ozone than the troposphere and that is why you see a bulge in the graph below</a:t>
            </a:r>
          </a:p>
          <a:p>
            <a:pPr algn="ctr"/>
            <a:r>
              <a:rPr lang="en-US" sz="2000" dirty="0" smtClean="0">
                <a:solidFill>
                  <a:schemeClr val="bg1"/>
                </a:solidFill>
                <a:latin typeface="Kristen ITC" panose="03050502040202030202" pitchFamily="66" charset="0"/>
              </a:rPr>
              <a:t>Ozone in the upper atmosphere captures more heat than the surrounding area. The measurable change in temperature helps define this layer of the atmosphere</a:t>
            </a:r>
          </a:p>
          <a:p>
            <a:endParaRPr lang="en-US" dirty="0"/>
          </a:p>
        </p:txBody>
      </p:sp>
      <p:sp>
        <p:nvSpPr>
          <p:cNvPr id="6" name="TextBox 5"/>
          <p:cNvSpPr txBox="1"/>
          <p:nvPr/>
        </p:nvSpPr>
        <p:spPr>
          <a:xfrm>
            <a:off x="9597464" y="2891423"/>
            <a:ext cx="2269457" cy="369332"/>
          </a:xfrm>
          <a:prstGeom prst="rect">
            <a:avLst/>
          </a:prstGeom>
          <a:noFill/>
        </p:spPr>
        <p:txBody>
          <a:bodyPr wrap="square" rtlCol="0">
            <a:spAutoFit/>
          </a:bodyPr>
          <a:lstStyle/>
          <a:p>
            <a:r>
              <a:rPr lang="en-US" dirty="0">
                <a:solidFill>
                  <a:schemeClr val="bg1"/>
                </a:solidFill>
                <a:latin typeface="Kristen ITC" panose="03050502040202030202" pitchFamily="66" charset="0"/>
              </a:rPr>
              <a:t>(</a:t>
            </a:r>
            <a:r>
              <a:rPr lang="en-US" dirty="0" smtClean="0">
                <a:solidFill>
                  <a:schemeClr val="bg1"/>
                </a:solidFill>
                <a:latin typeface="Kristen ITC" panose="03050502040202030202" pitchFamily="66" charset="0"/>
              </a:rPr>
              <a:t>the stratosphere)</a:t>
            </a:r>
            <a:endParaRPr lang="en-US" dirty="0">
              <a:solidFill>
                <a:schemeClr val="bg1"/>
              </a:solidFill>
              <a:latin typeface="Kristen ITC" panose="03050502040202030202" pitchFamily="66" charset="0"/>
            </a:endParaRPr>
          </a:p>
        </p:txBody>
      </p:sp>
    </p:spTree>
    <p:extLst>
      <p:ext uri="{BB962C8B-B14F-4D97-AF65-F5344CB8AC3E}">
        <p14:creationId xmlns:p14="http://schemas.microsoft.com/office/powerpoint/2010/main" val="1140253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dalus" panose="02020603050405020304" pitchFamily="18" charset="-78"/>
                <a:cs typeface="Andalus" panose="02020603050405020304" pitchFamily="18" charset="-78"/>
              </a:rPr>
              <a:t>Barrow, Alaska</a:t>
            </a:r>
            <a:endParaRPr lang="en-US" dirty="0">
              <a:latin typeface="Andalus" panose="02020603050405020304" pitchFamily="18" charset="-78"/>
              <a:cs typeface="Andalus" panose="02020603050405020304" pitchFamily="18" charset="-78"/>
            </a:endParaRPr>
          </a:p>
        </p:txBody>
      </p:sp>
      <p:pic>
        <p:nvPicPr>
          <p:cNvPr id="4098" name="Picture 2" descr="image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1120" y="2823510"/>
            <a:ext cx="8829066" cy="40132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8503" y="1378633"/>
            <a:ext cx="10354994" cy="2031325"/>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Because Barrow is located North of the Arctic Circle, and the consistent winds coming off the Beaufort Sea this site is best identified as having an Arctic maritime climate.</a:t>
            </a:r>
          </a:p>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There are engineers and scientists at this location year round to maintain instruments and collect atmospheric data.</a:t>
            </a:r>
          </a:p>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To find out more, explore:</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3"/>
              </a:rPr>
              <a:t>http://www.esrl.noaa.gov/gmd/obop/brw</a:t>
            </a:r>
            <a:r>
              <a:rPr lang="en-US" dirty="0" smtClean="0">
                <a:latin typeface="Times New Roman" panose="02020603050405020304" pitchFamily="18" charset="0"/>
                <a:cs typeface="Times New Roman" panose="02020603050405020304" pitchFamily="18" charset="0"/>
                <a:hlinkClick r:id="rId3"/>
              </a:rPr>
              <a:t>/</a:t>
            </a:r>
            <a:endParaRPr lang="en-US" dirty="0" smtClean="0">
              <a:latin typeface="Times New Roman" panose="02020603050405020304" pitchFamily="18" charset="0"/>
              <a:cs typeface="Times New Roman" panose="02020603050405020304" pitchFamily="18" charset="0"/>
            </a:endParaRPr>
          </a:p>
          <a:p>
            <a:endParaRPr lang="en-US" dirty="0" smtClean="0"/>
          </a:p>
          <a:p>
            <a:pPr marL="285750" indent="-285750">
              <a:buFont typeface="Wingdings" panose="05000000000000000000" pitchFamily="2" charset="2"/>
              <a:buChar char="v"/>
            </a:pPr>
            <a:endParaRPr lang="en-US" dirty="0"/>
          </a:p>
        </p:txBody>
      </p:sp>
      <p:sp>
        <p:nvSpPr>
          <p:cNvPr id="5" name="Left Arrow 4">
            <a:hlinkClick r:id="rId4" action="ppaction://hlinksldjump"/>
          </p:cNvPr>
          <p:cNvSpPr/>
          <p:nvPr/>
        </p:nvSpPr>
        <p:spPr>
          <a:xfrm>
            <a:off x="347730" y="6067091"/>
            <a:ext cx="1068946" cy="650383"/>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4" action="ppaction://hlinksldjump"/>
          </p:cNvPr>
          <p:cNvSpPr txBox="1"/>
          <p:nvPr/>
        </p:nvSpPr>
        <p:spPr>
          <a:xfrm>
            <a:off x="631065" y="6216242"/>
            <a:ext cx="785611" cy="369332"/>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hlinkClick r:id="rId4" action="ppaction://hlinksldjump"/>
              </a:rPr>
              <a:t>Back</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3" name="Pentagon 2"/>
          <p:cNvSpPr/>
          <p:nvPr/>
        </p:nvSpPr>
        <p:spPr>
          <a:xfrm>
            <a:off x="8407021" y="0"/>
            <a:ext cx="3784979" cy="1242916"/>
          </a:xfrm>
          <a:prstGeom prst="homePlat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70794" y="95534"/>
            <a:ext cx="2988860" cy="1200329"/>
          </a:xfrm>
          <a:prstGeom prst="rect">
            <a:avLst/>
          </a:prstGeom>
          <a:noFill/>
        </p:spPr>
        <p:txBody>
          <a:bodyPr wrap="square" rtlCol="0">
            <a:spAutoFit/>
          </a:bodyPr>
          <a:lstStyle/>
          <a:p>
            <a:r>
              <a:rPr lang="en-US" dirty="0" smtClean="0">
                <a:solidFill>
                  <a:schemeClr val="bg1"/>
                </a:solidFill>
                <a:latin typeface="Times New Roman" panose="02020603050405020304" pitchFamily="18" charset="0"/>
                <a:cs typeface="Times New Roman" panose="02020603050405020304" pitchFamily="18" charset="0"/>
              </a:rPr>
              <a:t>Barrow Live Feed Camera:</a:t>
            </a:r>
          </a:p>
          <a:p>
            <a:r>
              <a:rPr lang="en-US" dirty="0">
                <a:solidFill>
                  <a:schemeClr val="bg1"/>
                </a:solidFill>
                <a:latin typeface="Times New Roman" panose="02020603050405020304" pitchFamily="18" charset="0"/>
                <a:cs typeface="Times New Roman" panose="02020603050405020304" pitchFamily="18" charset="0"/>
                <a:hlinkClick r:id="rId5"/>
              </a:rPr>
              <a:t>https://</a:t>
            </a:r>
            <a:r>
              <a:rPr lang="en-US" dirty="0" smtClean="0">
                <a:solidFill>
                  <a:schemeClr val="bg1"/>
                </a:solidFill>
                <a:latin typeface="Times New Roman" panose="02020603050405020304" pitchFamily="18" charset="0"/>
                <a:cs typeface="Times New Roman" panose="02020603050405020304" pitchFamily="18" charset="0"/>
                <a:hlinkClick r:id="rId5"/>
              </a:rPr>
              <a:t>www.esrl.noaa.gov/gmd/obop/brw/livecamera.html</a:t>
            </a:r>
            <a:endParaRPr lang="en-US" dirty="0" smtClean="0">
              <a:solidFill>
                <a:schemeClr val="bg1"/>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30329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dalus" panose="02020603050405020304" pitchFamily="18" charset="-78"/>
                <a:cs typeface="Andalus" panose="02020603050405020304" pitchFamily="18" charset="-78"/>
              </a:rPr>
              <a:t>South Pole </a:t>
            </a:r>
            <a:endParaRPr lang="en-US" dirty="0">
              <a:latin typeface="Andalus" panose="02020603050405020304" pitchFamily="18" charset="-78"/>
              <a:cs typeface="Andalus" panose="02020603050405020304" pitchFamily="18" charset="-78"/>
            </a:endParaRPr>
          </a:p>
        </p:txBody>
      </p:sp>
      <p:pic>
        <p:nvPicPr>
          <p:cNvPr id="7170" name="Picture 2" descr="image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8082" y="2464057"/>
            <a:ext cx="8575833" cy="3898106"/>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a:hlinkClick r:id="rId3" action="ppaction://hlinksldjump"/>
          </p:cNvPr>
          <p:cNvSpPr/>
          <p:nvPr/>
        </p:nvSpPr>
        <p:spPr>
          <a:xfrm>
            <a:off x="336577" y="6081112"/>
            <a:ext cx="1068946" cy="650383"/>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3" action="ppaction://hlinksldjump"/>
          </p:cNvPr>
          <p:cNvSpPr txBox="1"/>
          <p:nvPr/>
        </p:nvSpPr>
        <p:spPr>
          <a:xfrm>
            <a:off x="658549" y="6221637"/>
            <a:ext cx="746974" cy="369332"/>
          </a:xfrm>
          <a:prstGeom prst="rect">
            <a:avLst/>
          </a:prstGeom>
          <a:noFill/>
        </p:spPr>
        <p:txBody>
          <a:bodyPr wrap="square" rtlCol="0">
            <a:spAutoFit/>
          </a:bodyPr>
          <a:lstStyle/>
          <a:p>
            <a:r>
              <a:rPr lang="en-US" dirty="0" smtClean="0">
                <a:solidFill>
                  <a:schemeClr val="bg1"/>
                </a:solidFill>
                <a:latin typeface="AR JULIAN" panose="02000000000000000000" pitchFamily="2" charset="0"/>
                <a:cs typeface="Times New Roman" panose="02020603050405020304" pitchFamily="18" charset="0"/>
                <a:hlinkClick r:id="rId3" action="ppaction://hlinksldjump"/>
              </a:rPr>
              <a:t>Back</a:t>
            </a:r>
            <a:endParaRPr lang="en-US" dirty="0">
              <a:solidFill>
                <a:schemeClr val="bg1"/>
              </a:solidFill>
              <a:latin typeface="AR JULIAN" panose="02000000000000000000" pitchFamily="2" charset="0"/>
              <a:cs typeface="Times New Roman" panose="02020603050405020304" pitchFamily="18" charset="0"/>
            </a:endParaRPr>
          </a:p>
        </p:txBody>
      </p:sp>
      <p:sp>
        <p:nvSpPr>
          <p:cNvPr id="6" name="Explosion 2 5"/>
          <p:cNvSpPr/>
          <p:nvPr/>
        </p:nvSpPr>
        <p:spPr>
          <a:xfrm rot="13641128">
            <a:off x="6995687" y="-512887"/>
            <a:ext cx="5465189" cy="4842689"/>
          </a:xfrm>
          <a:prstGeom prst="irregularSeal2">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p:cNvSpPr txBox="1"/>
          <p:nvPr/>
        </p:nvSpPr>
        <p:spPr>
          <a:xfrm>
            <a:off x="8440393" y="1032186"/>
            <a:ext cx="3168203" cy="2154436"/>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Click this link to see the live web cam feed from the South </a:t>
            </a:r>
            <a:r>
              <a:rPr lang="en-US" sz="1600" dirty="0">
                <a:latin typeface="Times New Roman" panose="02020603050405020304" pitchFamily="18" charset="0"/>
                <a:cs typeface="Times New Roman" panose="02020603050405020304" pitchFamily="18" charset="0"/>
              </a:rPr>
              <a:t>Pole! </a:t>
            </a:r>
            <a:r>
              <a:rPr lang="en-US" sz="1600" dirty="0" smtClean="0">
                <a:latin typeface="Times New Roman" panose="02020603050405020304" pitchFamily="18" charset="0"/>
                <a:cs typeface="Times New Roman" panose="02020603050405020304" pitchFamily="18" charset="0"/>
              </a:rPr>
              <a:t>Also right below the video is the daily temperature so you can see just how cold it really is there!</a:t>
            </a:r>
          </a:p>
          <a:p>
            <a:r>
              <a:rPr lang="en-US" sz="1600" dirty="0" smtClean="0">
                <a:latin typeface="Times New Roman" panose="02020603050405020304" pitchFamily="18" charset="0"/>
                <a:cs typeface="Times New Roman" panose="02020603050405020304" pitchFamily="18" charset="0"/>
                <a:hlinkClick r:id="rId4"/>
              </a:rPr>
              <a:t>https</a:t>
            </a:r>
            <a:r>
              <a:rPr lang="en-US" sz="1600" dirty="0">
                <a:latin typeface="Times New Roman" panose="02020603050405020304" pitchFamily="18" charset="0"/>
                <a:cs typeface="Times New Roman" panose="02020603050405020304" pitchFamily="18" charset="0"/>
                <a:hlinkClick r:id="rId4"/>
              </a:rPr>
              <a:t>://</a:t>
            </a:r>
            <a:r>
              <a:rPr lang="en-US" sz="1600" dirty="0" smtClean="0">
                <a:latin typeface="Times New Roman" panose="02020603050405020304" pitchFamily="18" charset="0"/>
                <a:cs typeface="Times New Roman" panose="02020603050405020304" pitchFamily="18" charset="0"/>
                <a:hlinkClick r:id="rId4"/>
              </a:rPr>
              <a:t>www.usap.gov/videoclipsandmaps/spWebCam.cfm</a:t>
            </a:r>
            <a:endParaRPr lang="en-US" sz="1600" dirty="0" smtClean="0">
              <a:latin typeface="Times New Roman" panose="02020603050405020304" pitchFamily="18" charset="0"/>
              <a:cs typeface="Times New Roman" panose="02020603050405020304" pitchFamily="18" charset="0"/>
            </a:endParaRPr>
          </a:p>
          <a:p>
            <a:endParaRPr lang="en-US" dirty="0" smtClean="0"/>
          </a:p>
        </p:txBody>
      </p:sp>
      <p:sp>
        <p:nvSpPr>
          <p:cNvPr id="4" name="TextBox 3"/>
          <p:cNvSpPr txBox="1"/>
          <p:nvPr/>
        </p:nvSpPr>
        <p:spPr>
          <a:xfrm>
            <a:off x="1002963" y="1245069"/>
            <a:ext cx="6922890" cy="1477328"/>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This site is located on the Antarctic </a:t>
            </a:r>
            <a:r>
              <a:rPr lang="en-US" dirty="0">
                <a:latin typeface="Times New Roman" panose="02020603050405020304" pitchFamily="18" charset="0"/>
                <a:cs typeface="Times New Roman" panose="02020603050405020304" pitchFamily="18" charset="0"/>
              </a:rPr>
              <a:t>plateau at an elevation of 2837 m </a:t>
            </a:r>
            <a:r>
              <a:rPr lang="en-US" dirty="0" smtClean="0">
                <a:latin typeface="Times New Roman" panose="02020603050405020304" pitchFamily="18" charset="0"/>
                <a:cs typeface="Times New Roman" panose="02020603050405020304" pitchFamily="18" charset="0"/>
              </a:rPr>
              <a:t>(9308 </a:t>
            </a:r>
            <a:r>
              <a:rPr lang="en-US" dirty="0" err="1" smtClean="0">
                <a:latin typeface="Times New Roman" panose="02020603050405020304" pitchFamily="18" charset="0"/>
                <a:cs typeface="Times New Roman" panose="02020603050405020304" pitchFamily="18" charset="0"/>
              </a:rPr>
              <a:t>ft</a:t>
            </a:r>
            <a:r>
              <a:rPr lang="en-US" dirty="0" smtClean="0">
                <a:latin typeface="Times New Roman" panose="02020603050405020304" pitchFamily="18" charset="0"/>
                <a:cs typeface="Times New Roman" panose="02020603050405020304" pitchFamily="18" charset="0"/>
              </a:rPr>
              <a:t>) above </a:t>
            </a:r>
            <a:r>
              <a:rPr lang="en-US" dirty="0">
                <a:latin typeface="Times New Roman" panose="02020603050405020304" pitchFamily="18" charset="0"/>
                <a:cs typeface="Times New Roman" panose="02020603050405020304" pitchFamily="18" charset="0"/>
              </a:rPr>
              <a:t>sea </a:t>
            </a:r>
            <a:r>
              <a:rPr lang="en-US" dirty="0" smtClean="0">
                <a:latin typeface="Times New Roman" panose="02020603050405020304" pitchFamily="18" charset="0"/>
                <a:cs typeface="Times New Roman" panose="02020603050405020304" pitchFamily="18" charset="0"/>
              </a:rPr>
              <a:t>level, at the </a:t>
            </a:r>
            <a:r>
              <a:rPr lang="en-US" dirty="0">
                <a:latin typeface="Times New Roman" panose="02020603050405020304" pitchFamily="18" charset="0"/>
                <a:cs typeface="Times New Roman" panose="02020603050405020304" pitchFamily="18" charset="0"/>
              </a:rPr>
              <a:t>G</a:t>
            </a:r>
            <a:r>
              <a:rPr lang="en-US" dirty="0" smtClean="0">
                <a:latin typeface="Times New Roman" panose="02020603050405020304" pitchFamily="18" charset="0"/>
                <a:cs typeface="Times New Roman" panose="02020603050405020304" pitchFamily="18" charset="0"/>
              </a:rPr>
              <a:t>eographic South Pole.</a:t>
            </a:r>
          </a:p>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South Pole Observatory was established </a:t>
            </a:r>
            <a:r>
              <a:rPr lang="en-US" dirty="0" smtClean="0">
                <a:latin typeface="Times New Roman" panose="02020603050405020304" pitchFamily="18" charset="0"/>
                <a:cs typeface="Times New Roman" panose="02020603050405020304" pitchFamily="18" charset="0"/>
              </a:rPr>
              <a:t>in 1957.</a:t>
            </a:r>
          </a:p>
          <a:p>
            <a:pPr marL="285750" indent="-28575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To find out more, explore: </a:t>
            </a:r>
            <a:r>
              <a:rPr lang="en-US" dirty="0">
                <a:latin typeface="Times New Roman" panose="02020603050405020304" pitchFamily="18" charset="0"/>
                <a:cs typeface="Times New Roman" panose="02020603050405020304" pitchFamily="18" charset="0"/>
                <a:hlinkClick r:id="rId5"/>
              </a:rPr>
              <a:t>http://www.esrl.noaa.gov/gmd/obop/spo</a:t>
            </a:r>
            <a:r>
              <a:rPr lang="en-US" dirty="0" smtClean="0">
                <a:hlinkClick r:id="rId5"/>
              </a:rPr>
              <a:t>/</a:t>
            </a:r>
            <a:endParaRPr lang="en-US" dirty="0" smtClean="0"/>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24771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dalus" panose="02020603050405020304" pitchFamily="18" charset="-78"/>
                <a:cs typeface="Andalus" panose="02020603050405020304" pitchFamily="18" charset="-78"/>
              </a:rPr>
              <a:t>American Samoa</a:t>
            </a:r>
            <a:endParaRPr lang="en-US" dirty="0">
              <a:latin typeface="Andalus" panose="02020603050405020304" pitchFamily="18" charset="-78"/>
              <a:cs typeface="Andalus" panose="02020603050405020304" pitchFamily="18" charset="-78"/>
            </a:endParaRPr>
          </a:p>
        </p:txBody>
      </p:sp>
      <p:pic>
        <p:nvPicPr>
          <p:cNvPr id="8194" name="Picture 2" descr="image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16677" y="2415025"/>
            <a:ext cx="8655372" cy="3934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 y="1297120"/>
            <a:ext cx="9135794" cy="1754326"/>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Two observatory technicians operate this facility on a small island in the middle of the South Pacific Ocean.</a:t>
            </a:r>
          </a:p>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30% of its daytime power comes from solar panels.</a:t>
            </a:r>
          </a:p>
          <a:p>
            <a:pPr marL="285750" indent="-28575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To find out more, explore: </a:t>
            </a:r>
            <a:r>
              <a:rPr lang="en-US" dirty="0">
                <a:latin typeface="Times New Roman" panose="02020603050405020304" pitchFamily="18" charset="0"/>
                <a:cs typeface="Times New Roman" panose="02020603050405020304" pitchFamily="18" charset="0"/>
                <a:hlinkClick r:id="rId4"/>
              </a:rPr>
              <a:t>http://www.esrl.noaa.gov/gmd/obop/smo</a:t>
            </a:r>
            <a:r>
              <a:rPr lang="en-US" dirty="0" smtClean="0">
                <a:latin typeface="Times New Roman" panose="02020603050405020304" pitchFamily="18" charset="0"/>
                <a:cs typeface="Times New Roman" panose="02020603050405020304" pitchFamily="18" charset="0"/>
                <a:hlinkClick r:id="rId4"/>
              </a:rPr>
              <a:t>/</a:t>
            </a:r>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endParaRPr lang="en-US" dirty="0" smtClean="0"/>
          </a:p>
          <a:p>
            <a:pPr marL="285750" indent="-285750">
              <a:buFont typeface="Wingdings" panose="05000000000000000000" pitchFamily="2" charset="2"/>
              <a:buChar char="v"/>
            </a:pPr>
            <a:endParaRPr lang="en-US" dirty="0"/>
          </a:p>
        </p:txBody>
      </p:sp>
      <p:sp>
        <p:nvSpPr>
          <p:cNvPr id="5" name="Left Arrow 4">
            <a:hlinkClick r:id="rId5" action="ppaction://hlinksldjump"/>
          </p:cNvPr>
          <p:cNvSpPr/>
          <p:nvPr/>
        </p:nvSpPr>
        <p:spPr>
          <a:xfrm>
            <a:off x="347731" y="6024093"/>
            <a:ext cx="1068946" cy="650383"/>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5" action="ppaction://hlinksldjump"/>
          </p:cNvPr>
          <p:cNvSpPr txBox="1"/>
          <p:nvPr/>
        </p:nvSpPr>
        <p:spPr>
          <a:xfrm>
            <a:off x="569169" y="6207617"/>
            <a:ext cx="798490" cy="373487"/>
          </a:xfrm>
          <a:prstGeom prst="rect">
            <a:avLst/>
          </a:prstGeom>
          <a:noFill/>
        </p:spPr>
        <p:txBody>
          <a:bodyPr wrap="square" rtlCol="0">
            <a:spAutoFit/>
          </a:bodyPr>
          <a:lstStyle/>
          <a:p>
            <a:r>
              <a:rPr lang="en-US" dirty="0" smtClean="0">
                <a:solidFill>
                  <a:schemeClr val="bg1"/>
                </a:solidFill>
                <a:latin typeface="AR JULIAN" panose="02000000000000000000" pitchFamily="2" charset="0"/>
                <a:cs typeface="Times New Roman" panose="02020603050405020304" pitchFamily="18" charset="0"/>
                <a:hlinkClick r:id="rId5" action="ppaction://hlinksldjump"/>
              </a:rPr>
              <a:t>Back</a:t>
            </a:r>
            <a:endParaRPr lang="en-US" dirty="0">
              <a:solidFill>
                <a:schemeClr val="bg1"/>
              </a:solidFill>
              <a:latin typeface="AR JULIAN"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676093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ndalus" panose="02020603050405020304" pitchFamily="18" charset="-78"/>
                <a:cs typeface="Andalus" panose="02020603050405020304" pitchFamily="18" charset="-78"/>
              </a:rPr>
              <a:t>Mauna Loa, Hawaii</a:t>
            </a:r>
            <a:endParaRPr lang="en-US" dirty="0">
              <a:latin typeface="Andalus" panose="02020603050405020304" pitchFamily="18" charset="-78"/>
              <a:cs typeface="Andalus" panose="02020603050405020304" pitchFamily="18" charset="-78"/>
            </a:endParaRPr>
          </a:p>
        </p:txBody>
      </p:sp>
      <p:pic>
        <p:nvPicPr>
          <p:cNvPr id="9218" name="Picture 2" descr="Mauna Loa Suns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1463" y="3256215"/>
            <a:ext cx="9602337" cy="33399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2369" y="1336431"/>
            <a:ext cx="9917723" cy="2308324"/>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This tropical site has been collecting atmospheric data since the 1950s and is located on the Mauna Loa Volcano cone.</a:t>
            </a:r>
          </a:p>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The building sits 3,397 meters above sea level (11,145 feet)!</a:t>
            </a:r>
          </a:p>
          <a:p>
            <a:pPr marL="285750" indent="-285750">
              <a:buFont typeface="Wingdings" panose="05000000000000000000" pitchFamily="2" charset="2"/>
              <a:buChar char="v"/>
            </a:pPr>
            <a:r>
              <a:rPr lang="en-US" dirty="0" smtClean="0">
                <a:latin typeface="Times New Roman" panose="02020603050405020304" pitchFamily="18" charset="0"/>
                <a:cs typeface="Times New Roman" panose="02020603050405020304" pitchFamily="18" charset="0"/>
              </a:rPr>
              <a:t>Carbon Dioxide measurements started at this observatory. There is a rich scientific history here, this is where the </a:t>
            </a:r>
            <a:r>
              <a:rPr lang="en-US" dirty="0" smtClean="0">
                <a:latin typeface="Times New Roman" panose="02020603050405020304" pitchFamily="18" charset="0"/>
                <a:cs typeface="Times New Roman" panose="02020603050405020304" pitchFamily="18" charset="0"/>
                <a:hlinkClick r:id="rId3" action="ppaction://hlinksldjump"/>
              </a:rPr>
              <a:t>Keeling curve </a:t>
            </a:r>
            <a:r>
              <a:rPr lang="en-US" dirty="0" smtClean="0">
                <a:latin typeface="Times New Roman" panose="02020603050405020304" pitchFamily="18" charset="0"/>
                <a:cs typeface="Times New Roman" panose="02020603050405020304" pitchFamily="18" charset="0"/>
              </a:rPr>
              <a:t>originated!</a:t>
            </a:r>
          </a:p>
          <a:p>
            <a:pPr marL="285750" indent="-28575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To find out more, explore: </a:t>
            </a:r>
            <a:r>
              <a:rPr lang="en-US" dirty="0">
                <a:latin typeface="Times New Roman" panose="02020603050405020304" pitchFamily="18" charset="0"/>
                <a:cs typeface="Times New Roman" panose="02020603050405020304" pitchFamily="18" charset="0"/>
                <a:hlinkClick r:id="rId4"/>
              </a:rPr>
              <a:t>http://www.esrl.noaa.gov/gmd/obop/mlo</a:t>
            </a:r>
            <a:r>
              <a:rPr lang="en-US" dirty="0" smtClean="0">
                <a:latin typeface="Times New Roman" panose="02020603050405020304" pitchFamily="18" charset="0"/>
                <a:cs typeface="Times New Roman" panose="02020603050405020304" pitchFamily="18" charset="0"/>
                <a:hlinkClick r:id="rId4"/>
              </a:rPr>
              <a:t>/</a:t>
            </a:r>
            <a:endParaRPr lang="en-US"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endParaRPr lang="en-US" dirty="0" smtClean="0"/>
          </a:p>
          <a:p>
            <a:pPr marL="285750" indent="-285750">
              <a:buFont typeface="Wingdings" panose="05000000000000000000" pitchFamily="2" charset="2"/>
              <a:buChar char="v"/>
            </a:pPr>
            <a:endParaRPr lang="en-US" dirty="0"/>
          </a:p>
        </p:txBody>
      </p:sp>
      <p:sp>
        <p:nvSpPr>
          <p:cNvPr id="5" name="Left Arrow 4">
            <a:hlinkClick r:id="rId5" action="ppaction://hlinksldjump"/>
          </p:cNvPr>
          <p:cNvSpPr/>
          <p:nvPr/>
        </p:nvSpPr>
        <p:spPr>
          <a:xfrm>
            <a:off x="347730" y="6207617"/>
            <a:ext cx="1068946" cy="650383"/>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hlinkClick r:id="rId5" action="ppaction://hlinksldjump"/>
          </p:cNvPr>
          <p:cNvSpPr txBox="1"/>
          <p:nvPr/>
        </p:nvSpPr>
        <p:spPr>
          <a:xfrm>
            <a:off x="492369" y="6346495"/>
            <a:ext cx="847034" cy="369332"/>
          </a:xfrm>
          <a:prstGeom prst="rect">
            <a:avLst/>
          </a:prstGeom>
          <a:noFill/>
        </p:spPr>
        <p:txBody>
          <a:bodyPr wrap="square" rtlCol="0">
            <a:spAutoFit/>
          </a:bodyPr>
          <a:lstStyle/>
          <a:p>
            <a:r>
              <a:rPr lang="en-US" dirty="0" smtClean="0">
                <a:solidFill>
                  <a:schemeClr val="bg1"/>
                </a:solidFill>
                <a:latin typeface="AR JULIAN" panose="02000000000000000000" pitchFamily="2" charset="0"/>
                <a:cs typeface="Times New Roman" panose="02020603050405020304" pitchFamily="18" charset="0"/>
                <a:hlinkClick r:id="rId5" action="ppaction://hlinksldjump"/>
              </a:rPr>
              <a:t>Back</a:t>
            </a:r>
            <a:endParaRPr lang="en-US" dirty="0">
              <a:solidFill>
                <a:schemeClr val="bg1"/>
              </a:solidFill>
              <a:latin typeface="AR JULIAN"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25979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1" y="527169"/>
            <a:ext cx="9172948" cy="6115299"/>
          </a:xfrm>
          <a:prstGeom prst="rect">
            <a:avLst/>
          </a:prstGeom>
        </p:spPr>
      </p:pic>
      <p:sp>
        <p:nvSpPr>
          <p:cNvPr id="5" name="Cloud 4"/>
          <p:cNvSpPr/>
          <p:nvPr/>
        </p:nvSpPr>
        <p:spPr>
          <a:xfrm>
            <a:off x="191069" y="5322627"/>
            <a:ext cx="1637732" cy="11737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6660" y="5644152"/>
            <a:ext cx="1038367" cy="461665"/>
          </a:xfrm>
          <a:prstGeom prst="rect">
            <a:avLst/>
          </a:prstGeom>
          <a:noFill/>
        </p:spPr>
        <p:txBody>
          <a:bodyPr wrap="square" rtlCol="0">
            <a:spAutoFit/>
          </a:bodyPr>
          <a:lstStyle/>
          <a:p>
            <a:r>
              <a:rPr lang="en-US" sz="2400" dirty="0" smtClean="0">
                <a:latin typeface="Kristen ITC" panose="03050502040202030202" pitchFamily="66" charset="0"/>
                <a:hlinkClick r:id="rId3" action="ppaction://hlinksldjump"/>
              </a:rPr>
              <a:t>Back</a:t>
            </a:r>
            <a:endParaRPr lang="en-US" sz="2400" dirty="0">
              <a:latin typeface="Kristen ITC" panose="03050502040202030202" pitchFamily="66" charset="0"/>
            </a:endParaRPr>
          </a:p>
        </p:txBody>
      </p:sp>
    </p:spTree>
    <p:extLst>
      <p:ext uri="{BB962C8B-B14F-4D97-AF65-F5344CB8AC3E}">
        <p14:creationId xmlns:p14="http://schemas.microsoft.com/office/powerpoint/2010/main" val="3556823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chemeClr val="bg1"/>
                </a:solidFill>
                <a:latin typeface="Andalus" panose="02020603050405020304" pitchFamily="18" charset="-78"/>
                <a:cs typeface="Andalus" panose="02020603050405020304" pitchFamily="18" charset="-78"/>
              </a:rPr>
              <a:t>Ozone and Water Vapor Group</a:t>
            </a:r>
            <a:endParaRPr lang="en-US" sz="4800" dirty="0">
              <a:solidFill>
                <a:schemeClr val="bg1"/>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38201" y="1825625"/>
            <a:ext cx="3225800" cy="4351338"/>
          </a:xfrm>
        </p:spPr>
        <p:txBody>
          <a:bodyPr>
            <a:normAutofit fontScale="92500" lnSpcReduction="20000"/>
          </a:bodyPr>
          <a:lstStyle/>
          <a:p>
            <a:pPr marL="0" indent="0">
              <a:buNone/>
            </a:pPr>
            <a:r>
              <a:rPr lang="en-US" dirty="0" smtClean="0">
                <a:solidFill>
                  <a:schemeClr val="bg1"/>
                </a:solidFill>
                <a:latin typeface="Kristen ITC" panose="03050502040202030202" pitchFamily="66" charset="0"/>
                <a:cs typeface="Times New Roman" panose="02020603050405020304" pitchFamily="18" charset="0"/>
              </a:rPr>
              <a:t>Instrument packages which measure ozone levels, called ozonesondes, collect data as the balloons rise in the atmosphere. These data are used to analyze variations in ozone from the surface of the planet up to 100,000 feet in the atmosphere.</a:t>
            </a:r>
            <a:endParaRPr lang="en-US" dirty="0">
              <a:solidFill>
                <a:schemeClr val="bg1"/>
              </a:solidFill>
              <a:latin typeface="Kristen ITC" panose="03050502040202030202" pitchFamily="66"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4270829" y="1690688"/>
            <a:ext cx="3784600" cy="5051221"/>
          </a:xfrm>
          <a:prstGeom prst="rect">
            <a:avLst/>
          </a:prstGeom>
        </p:spPr>
      </p:pic>
      <p:cxnSp>
        <p:nvCxnSpPr>
          <p:cNvPr id="7" name="Straight Arrow Connector 6"/>
          <p:cNvCxnSpPr/>
          <p:nvPr/>
        </p:nvCxnSpPr>
        <p:spPr>
          <a:xfrm flipH="1">
            <a:off x="7068460" y="1867264"/>
            <a:ext cx="2119083" cy="60016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629402" y="3725839"/>
            <a:ext cx="2558141" cy="67154"/>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351994" y="5196113"/>
            <a:ext cx="2828920" cy="50864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247816" y="1028968"/>
            <a:ext cx="2741385" cy="1323439"/>
          </a:xfrm>
          <a:prstGeom prst="rect">
            <a:avLst/>
          </a:prstGeom>
          <a:noFill/>
        </p:spPr>
        <p:txBody>
          <a:bodyPr wrap="square" rtlCol="0">
            <a:spAutoFit/>
          </a:bodyPr>
          <a:lstStyle/>
          <a:p>
            <a:r>
              <a:rPr lang="en-US" sz="1600" dirty="0" smtClean="0">
                <a:solidFill>
                  <a:schemeClr val="accent1"/>
                </a:solidFill>
                <a:latin typeface="Kristen ITC" panose="03050502040202030202" pitchFamily="66" charset="0"/>
                <a:cs typeface="Times New Roman" panose="02020603050405020304" pitchFamily="18" charset="0"/>
              </a:rPr>
              <a:t>Balloon: The balloon expands as it rises and has the ability to carry the instruments up to </a:t>
            </a:r>
            <a:r>
              <a:rPr lang="en-US" sz="1600" dirty="0">
                <a:solidFill>
                  <a:schemeClr val="accent1"/>
                </a:solidFill>
                <a:latin typeface="Kristen ITC" panose="03050502040202030202" pitchFamily="66" charset="0"/>
                <a:cs typeface="Times New Roman" panose="02020603050405020304" pitchFamily="18" charset="0"/>
              </a:rPr>
              <a:t>1</a:t>
            </a:r>
            <a:r>
              <a:rPr lang="en-US" sz="1600" dirty="0" smtClean="0">
                <a:solidFill>
                  <a:schemeClr val="accent1"/>
                </a:solidFill>
                <a:latin typeface="Kristen ITC" panose="03050502040202030202" pitchFamily="66" charset="0"/>
                <a:cs typeface="Times New Roman" panose="02020603050405020304" pitchFamily="18" charset="0"/>
              </a:rPr>
              <a:t>00,000 feet.</a:t>
            </a:r>
            <a:endParaRPr lang="en-US" sz="1600" dirty="0">
              <a:solidFill>
                <a:schemeClr val="accent1"/>
              </a:solidFill>
              <a:latin typeface="Kristen ITC" panose="03050502040202030202" pitchFamily="66" charset="0"/>
              <a:cs typeface="Times New Roman" panose="02020603050405020304" pitchFamily="18" charset="0"/>
            </a:endParaRPr>
          </a:p>
        </p:txBody>
      </p:sp>
      <p:sp>
        <p:nvSpPr>
          <p:cNvPr id="18" name="TextBox 17"/>
          <p:cNvSpPr txBox="1"/>
          <p:nvPr/>
        </p:nvSpPr>
        <p:spPr>
          <a:xfrm>
            <a:off x="9192079" y="2462111"/>
            <a:ext cx="2999921" cy="1600438"/>
          </a:xfrm>
          <a:prstGeom prst="rect">
            <a:avLst/>
          </a:prstGeom>
          <a:noFill/>
        </p:spPr>
        <p:txBody>
          <a:bodyPr wrap="square" rtlCol="0">
            <a:spAutoFit/>
          </a:bodyPr>
          <a:lstStyle/>
          <a:p>
            <a:r>
              <a:rPr lang="en-US" sz="1600" dirty="0" smtClean="0">
                <a:solidFill>
                  <a:schemeClr val="accent2"/>
                </a:solidFill>
                <a:latin typeface="Kristen ITC" panose="03050502040202030202" pitchFamily="66" charset="0"/>
                <a:cs typeface="Times New Roman" panose="02020603050405020304" pitchFamily="18" charset="0"/>
              </a:rPr>
              <a:t>Parachute: The parachute slows down the instrument’s fall speed after the balloon bursts, so the instruments do not get destroyed from a rough landing</a:t>
            </a:r>
            <a:r>
              <a:rPr lang="en-US" dirty="0" smtClean="0">
                <a:solidFill>
                  <a:schemeClr val="accent2"/>
                </a:solidFill>
                <a:latin typeface="Times New Roman" panose="02020603050405020304" pitchFamily="18" charset="0"/>
                <a:cs typeface="Times New Roman" panose="02020603050405020304" pitchFamily="18" charset="0"/>
              </a:rPr>
              <a:t>.</a:t>
            </a:r>
            <a:endParaRPr lang="en-US" dirty="0">
              <a:solidFill>
                <a:schemeClr val="accent2"/>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9180914" y="4062056"/>
            <a:ext cx="2875190" cy="2554545"/>
          </a:xfrm>
          <a:prstGeom prst="rect">
            <a:avLst/>
          </a:prstGeom>
          <a:noFill/>
        </p:spPr>
        <p:txBody>
          <a:bodyPr wrap="square" rtlCol="0">
            <a:spAutoFit/>
          </a:bodyPr>
          <a:lstStyle/>
          <a:p>
            <a:r>
              <a:rPr lang="en-US" sz="1600" dirty="0" smtClean="0">
                <a:solidFill>
                  <a:schemeClr val="bg1"/>
                </a:solidFill>
                <a:latin typeface="Kristen ITC" panose="03050502040202030202" pitchFamily="66" charset="0"/>
                <a:cs typeface="Times New Roman" panose="02020603050405020304" pitchFamily="18" charset="0"/>
              </a:rPr>
              <a:t>Instrument Package: The instruments are in a Styrofoam box to protect them throughout the launch and landing. The packaging also provides insulation so the instrument does not get too cold or hot during the flight.</a:t>
            </a:r>
            <a:endParaRPr lang="en-US" sz="1600" dirty="0">
              <a:solidFill>
                <a:schemeClr val="bg1"/>
              </a:solidFill>
              <a:latin typeface="Kristen ITC" panose="03050502040202030202" pitchFamily="66" charset="0"/>
              <a:cs typeface="Times New Roman" panose="02020603050405020304" pitchFamily="18" charset="0"/>
            </a:endParaRPr>
          </a:p>
        </p:txBody>
      </p:sp>
      <p:sp>
        <p:nvSpPr>
          <p:cNvPr id="13" name="Right Arrow 12">
            <a:hlinkClick r:id="rId3" action="ppaction://hlinksldjump"/>
          </p:cNvPr>
          <p:cNvSpPr/>
          <p:nvPr/>
        </p:nvSpPr>
        <p:spPr>
          <a:xfrm rot="10800000">
            <a:off x="189582" y="6176963"/>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rId4" action="ppaction://hlinksldjump"/>
          </p:cNvPr>
          <p:cNvSpPr txBox="1"/>
          <p:nvPr/>
        </p:nvSpPr>
        <p:spPr>
          <a:xfrm>
            <a:off x="446565" y="6309318"/>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5" name="Right Arrow 14">
            <a:hlinkClick r:id="rId5" action="ppaction://hlinksldjump"/>
          </p:cNvPr>
          <p:cNvSpPr/>
          <p:nvPr/>
        </p:nvSpPr>
        <p:spPr>
          <a:xfrm>
            <a:off x="10931478" y="6226428"/>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018833" y="6363024"/>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5"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1487742"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10</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3354968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rId2" action="ppaction://hlinksldjump"/>
          </p:cNvPr>
          <p:cNvSpPr/>
          <p:nvPr/>
        </p:nvSpPr>
        <p:spPr>
          <a:xfrm>
            <a:off x="11018833" y="605715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018833" y="6210562"/>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2"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rot="10800000">
            <a:off x="188524" y="605715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4" action="ppaction://hlinksldjump"/>
          </p:cNvPr>
          <p:cNvSpPr txBox="1"/>
          <p:nvPr/>
        </p:nvSpPr>
        <p:spPr>
          <a:xfrm>
            <a:off x="495667" y="6210562"/>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8" name="Rectangle 7"/>
          <p:cNvSpPr/>
          <p:nvPr/>
        </p:nvSpPr>
        <p:spPr>
          <a:xfrm>
            <a:off x="3685421" y="2134218"/>
            <a:ext cx="4620723" cy="3046988"/>
          </a:xfrm>
          <a:prstGeom prst="rect">
            <a:avLst/>
          </a:prstGeom>
          <a:noFill/>
        </p:spPr>
        <p:txBody>
          <a:bodyPr wrap="square" lIns="91440" tIns="45720" rIns="91440" bIns="45720">
            <a:spAutoFit/>
          </a:bodyPr>
          <a:lstStyle/>
          <a:p>
            <a:pPr algn="ctr"/>
            <a:r>
              <a:rPr lang="en-US" sz="9600" b="1" cap="none" spc="0" dirty="0" smtClean="0">
                <a:ln w="12700">
                  <a:solidFill>
                    <a:schemeClr val="accent5"/>
                  </a:solidFill>
                  <a:prstDash val="solid"/>
                </a:ln>
                <a:pattFill prst="ltDnDiag">
                  <a:fgClr>
                    <a:schemeClr val="accent5">
                      <a:lumMod val="60000"/>
                      <a:lumOff val="40000"/>
                    </a:schemeClr>
                  </a:fgClr>
                  <a:bgClr>
                    <a:schemeClr val="bg1"/>
                  </a:bgClr>
                </a:pattFill>
                <a:effectLst/>
                <a:latin typeface="Andalus" panose="02020603050405020304" pitchFamily="18" charset="-78"/>
                <a:cs typeface="Andalus" panose="02020603050405020304" pitchFamily="18" charset="-78"/>
              </a:rPr>
              <a:t>Aerosol Group</a:t>
            </a:r>
            <a:endParaRPr lang="en-US" sz="9600" b="1" cap="none" spc="0" dirty="0">
              <a:ln w="12700">
                <a:solidFill>
                  <a:schemeClr val="accent5"/>
                </a:solidFill>
                <a:prstDash val="solid"/>
              </a:ln>
              <a:pattFill prst="ltDnDiag">
                <a:fgClr>
                  <a:schemeClr val="accent5">
                    <a:lumMod val="60000"/>
                    <a:lumOff val="40000"/>
                  </a:schemeClr>
                </a:fgClr>
                <a:bgClr>
                  <a:schemeClr val="bg1"/>
                </a:bgClr>
              </a:pattFill>
              <a:effectLst/>
              <a:latin typeface="Andalus" panose="02020603050405020304" pitchFamily="18" charset="-78"/>
              <a:cs typeface="Andalus" panose="02020603050405020304" pitchFamily="18" charset="-78"/>
            </a:endParaRPr>
          </a:p>
        </p:txBody>
      </p:sp>
      <p:sp>
        <p:nvSpPr>
          <p:cNvPr id="9" name="TextBox 8"/>
          <p:cNvSpPr txBox="1"/>
          <p:nvPr/>
        </p:nvSpPr>
        <p:spPr>
          <a:xfrm>
            <a:off x="11327770" y="0"/>
            <a:ext cx="864230" cy="707886"/>
          </a:xfrm>
          <a:prstGeom prst="rect">
            <a:avLst/>
          </a:prstGeom>
          <a:noFill/>
        </p:spPr>
        <p:txBody>
          <a:bodyPr wrap="square" rtlCol="0">
            <a:spAutoFit/>
          </a:bodyPr>
          <a:lstStyle/>
          <a:p>
            <a:r>
              <a:rPr lang="en-US" sz="4000" dirty="0" smtClean="0">
                <a:latin typeface="AR JULIAN" panose="02000000000000000000" pitchFamily="2" charset="0"/>
              </a:rPr>
              <a:t>11</a:t>
            </a:r>
            <a:endParaRPr lang="en-US" sz="4000" dirty="0">
              <a:latin typeface="AR JULIAN" panose="02000000000000000000" pitchFamily="2" charset="0"/>
            </a:endParaRPr>
          </a:p>
        </p:txBody>
      </p:sp>
    </p:spTree>
    <p:extLst>
      <p:ext uri="{BB962C8B-B14F-4D97-AF65-F5344CB8AC3E}">
        <p14:creationId xmlns:p14="http://schemas.microsoft.com/office/powerpoint/2010/main" val="1936788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chemeClr val="bg1"/>
                </a:solidFill>
                <a:latin typeface="Andalus" panose="02020603050405020304" pitchFamily="18" charset="-78"/>
                <a:cs typeface="Andalus" panose="02020603050405020304" pitchFamily="18" charset="-78"/>
              </a:rPr>
              <a:t>Aerosols</a:t>
            </a:r>
            <a:endParaRPr lang="en-US" sz="4800" dirty="0">
              <a:solidFill>
                <a:schemeClr val="bg1"/>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p:txBody>
          <a:bodyPr>
            <a:noAutofit/>
          </a:bodyPr>
          <a:lstStyle/>
          <a:p>
            <a:pPr marL="0" indent="0">
              <a:buNone/>
            </a:pPr>
            <a:r>
              <a:rPr lang="en-US" sz="2000" dirty="0" smtClean="0">
                <a:solidFill>
                  <a:prstClr val="white"/>
                </a:solidFill>
                <a:latin typeface="Kristen ITC" panose="03050502040202030202" pitchFamily="66" charset="0"/>
                <a:cs typeface="Times New Roman" panose="02020603050405020304" pitchFamily="18" charset="0"/>
              </a:rPr>
              <a:t>What are aerosols?</a:t>
            </a:r>
          </a:p>
          <a:p>
            <a:r>
              <a:rPr lang="en-US" sz="2000" dirty="0" smtClean="0">
                <a:solidFill>
                  <a:prstClr val="white"/>
                </a:solidFill>
                <a:latin typeface="Kristen ITC" panose="03050502040202030202" pitchFamily="66" charset="0"/>
                <a:cs typeface="Times New Roman" panose="02020603050405020304" pitchFamily="18" charset="0"/>
              </a:rPr>
              <a:t>Aerosols are particles or droplets suspended in the atmosphere</a:t>
            </a:r>
          </a:p>
          <a:p>
            <a:r>
              <a:rPr lang="en-US" sz="2000" dirty="0" smtClean="0">
                <a:solidFill>
                  <a:prstClr val="white"/>
                </a:solidFill>
                <a:latin typeface="Kristen ITC" panose="03050502040202030202" pitchFamily="66" charset="0"/>
                <a:cs typeface="Times New Roman" panose="02020603050405020304" pitchFamily="18" charset="0"/>
              </a:rPr>
              <a:t>There are natural and human-made sources of atmospheric aerosols</a:t>
            </a:r>
          </a:p>
          <a:p>
            <a:r>
              <a:rPr lang="en-US" sz="2000" dirty="0" smtClean="0">
                <a:solidFill>
                  <a:prstClr val="white"/>
                </a:solidFill>
                <a:latin typeface="Kristen ITC" panose="03050502040202030202" pitchFamily="66" charset="0"/>
                <a:cs typeface="Times New Roman" panose="02020603050405020304" pitchFamily="18" charset="0"/>
              </a:rPr>
              <a:t>Aerosol particles are highly variable and different regions will have different amounts and types of atmospheric aerosol.  GMD’s aerosol group uses instruments located around the globe to continuously monitor aerosol light scattering and absorption.</a:t>
            </a:r>
          </a:p>
          <a:p>
            <a:r>
              <a:rPr lang="en-US" sz="2000" dirty="0" smtClean="0">
                <a:solidFill>
                  <a:prstClr val="white"/>
                </a:solidFill>
                <a:latin typeface="Kristen ITC" panose="03050502040202030202" pitchFamily="66" charset="0"/>
                <a:cs typeface="Times New Roman" panose="02020603050405020304" pitchFamily="18" charset="0"/>
              </a:rPr>
              <a:t> Examples:</a:t>
            </a:r>
          </a:p>
          <a:p>
            <a:pPr marL="0" indent="0">
              <a:buNone/>
            </a:pPr>
            <a:r>
              <a:rPr lang="en-US" sz="2000" dirty="0" smtClean="0">
                <a:solidFill>
                  <a:prstClr val="white"/>
                </a:solidFill>
                <a:latin typeface="Kristen ITC" panose="03050502040202030202" pitchFamily="66" charset="0"/>
                <a:cs typeface="Times New Roman" panose="02020603050405020304" pitchFamily="18" charset="0"/>
              </a:rPr>
              <a:t>	-desert dust</a:t>
            </a:r>
          </a:p>
          <a:p>
            <a:pPr marL="0" indent="0">
              <a:buNone/>
            </a:pPr>
            <a:r>
              <a:rPr lang="en-US" sz="2000" dirty="0" smtClean="0">
                <a:solidFill>
                  <a:prstClr val="white"/>
                </a:solidFill>
                <a:latin typeface="Kristen ITC" panose="03050502040202030202" pitchFamily="66" charset="0"/>
                <a:cs typeface="Times New Roman" panose="02020603050405020304" pitchFamily="18" charset="0"/>
              </a:rPr>
              <a:t>	- sea spray</a:t>
            </a:r>
          </a:p>
          <a:p>
            <a:pPr marL="0" indent="0">
              <a:buNone/>
            </a:pPr>
            <a:r>
              <a:rPr lang="en-US" sz="2000" dirty="0" smtClean="0">
                <a:solidFill>
                  <a:prstClr val="white"/>
                </a:solidFill>
                <a:latin typeface="Kristen ITC" panose="03050502040202030202" pitchFamily="66" charset="0"/>
                <a:cs typeface="Times New Roman" panose="02020603050405020304" pitchFamily="18" charset="0"/>
              </a:rPr>
              <a:t>	- combustion (e.g., wildfires and cars)</a:t>
            </a:r>
          </a:p>
          <a:p>
            <a:pPr marL="0" indent="0">
              <a:buNone/>
            </a:pPr>
            <a:r>
              <a:rPr lang="en-US" sz="2000" dirty="0" smtClean="0">
                <a:solidFill>
                  <a:prstClr val="white"/>
                </a:solidFill>
                <a:latin typeface="Kristen ITC" panose="03050502040202030202" pitchFamily="66" charset="0"/>
                <a:cs typeface="Times New Roman" panose="02020603050405020304" pitchFamily="18" charset="0"/>
              </a:rPr>
              <a:t>	-industrial emissions from factories and power plants  </a:t>
            </a:r>
            <a:endParaRPr lang="en-US" sz="2000" dirty="0">
              <a:solidFill>
                <a:prstClr val="white"/>
              </a:solidFill>
              <a:latin typeface="Kristen ITC" panose="03050502040202030202" pitchFamily="66"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585214" y="3994165"/>
            <a:ext cx="1781514" cy="1156941"/>
          </a:xfrm>
          <a:prstGeom prst="rect">
            <a:avLst/>
          </a:prstGeom>
        </p:spPr>
      </p:pic>
      <p:pic>
        <p:nvPicPr>
          <p:cNvPr id="5" name="Picture 4"/>
          <p:cNvPicPr>
            <a:picLocks noChangeAspect="1"/>
          </p:cNvPicPr>
          <p:nvPr/>
        </p:nvPicPr>
        <p:blipFill>
          <a:blip r:embed="rId3"/>
          <a:stretch>
            <a:fillRect/>
          </a:stretch>
        </p:blipFill>
        <p:spPr>
          <a:xfrm>
            <a:off x="8366728" y="3999242"/>
            <a:ext cx="1543723" cy="1157661"/>
          </a:xfrm>
          <a:prstGeom prst="rect">
            <a:avLst/>
          </a:prstGeom>
        </p:spPr>
      </p:pic>
      <p:pic>
        <p:nvPicPr>
          <p:cNvPr id="6" name="Picture 5"/>
          <p:cNvPicPr>
            <a:picLocks noChangeAspect="1"/>
          </p:cNvPicPr>
          <p:nvPr/>
        </p:nvPicPr>
        <p:blipFill>
          <a:blip r:embed="rId4"/>
          <a:stretch>
            <a:fillRect/>
          </a:stretch>
        </p:blipFill>
        <p:spPr>
          <a:xfrm>
            <a:off x="9910451" y="4001294"/>
            <a:ext cx="1728137" cy="1128705"/>
          </a:xfrm>
          <a:prstGeom prst="rect">
            <a:avLst/>
          </a:prstGeom>
        </p:spPr>
      </p:pic>
      <p:pic>
        <p:nvPicPr>
          <p:cNvPr id="7" name="Picture 6"/>
          <p:cNvPicPr>
            <a:picLocks noChangeAspect="1"/>
          </p:cNvPicPr>
          <p:nvPr/>
        </p:nvPicPr>
        <p:blipFill>
          <a:blip r:embed="rId5"/>
          <a:stretch>
            <a:fillRect/>
          </a:stretch>
        </p:blipFill>
        <p:spPr>
          <a:xfrm>
            <a:off x="5045788" y="3999242"/>
            <a:ext cx="1539426" cy="1153084"/>
          </a:xfrm>
          <a:prstGeom prst="rect">
            <a:avLst/>
          </a:prstGeom>
        </p:spPr>
      </p:pic>
      <p:sp>
        <p:nvSpPr>
          <p:cNvPr id="10" name="Right Arrow 9">
            <a:hlinkClick r:id="rId6" action="ppaction://hlinksldjump"/>
          </p:cNvPr>
          <p:cNvSpPr/>
          <p:nvPr/>
        </p:nvSpPr>
        <p:spPr>
          <a:xfrm rot="10800000">
            <a:off x="196916" y="6089832"/>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hlinkClick r:id="rId7" action="ppaction://hlinksldjump"/>
          </p:cNvPr>
          <p:cNvSpPr/>
          <p:nvPr/>
        </p:nvSpPr>
        <p:spPr>
          <a:xfrm>
            <a:off x="10904672" y="6089832"/>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8" action="ppaction://hlinksldjump"/>
          </p:cNvPr>
          <p:cNvSpPr txBox="1"/>
          <p:nvPr/>
        </p:nvSpPr>
        <p:spPr>
          <a:xfrm>
            <a:off x="504059" y="6226428"/>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6"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3" name="Rectangle 12"/>
          <p:cNvSpPr/>
          <p:nvPr/>
        </p:nvSpPr>
        <p:spPr>
          <a:xfrm>
            <a:off x="10988956" y="6226428"/>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7"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1449877"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12</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2822438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89442" y="4101658"/>
            <a:ext cx="4902557" cy="2756342"/>
          </a:xfrm>
          <a:prstGeom prst="rect">
            <a:avLst/>
          </a:prstGeom>
        </p:spPr>
      </p:pic>
      <p:sp>
        <p:nvSpPr>
          <p:cNvPr id="3" name="Content Placeholder 2"/>
          <p:cNvSpPr>
            <a:spLocks noGrp="1"/>
          </p:cNvSpPr>
          <p:nvPr>
            <p:ph idx="1"/>
          </p:nvPr>
        </p:nvSpPr>
        <p:spPr>
          <a:xfrm>
            <a:off x="323045" y="396071"/>
            <a:ext cx="10515600" cy="5901698"/>
          </a:xfrm>
        </p:spPr>
        <p:txBody>
          <a:bodyPr>
            <a:normAutofit/>
          </a:bodyPr>
          <a:lstStyle/>
          <a:p>
            <a:pPr marL="0" indent="0" algn="ctr">
              <a:buNone/>
            </a:pPr>
            <a:r>
              <a:rPr lang="en-US" sz="6000" dirty="0" smtClean="0">
                <a:latin typeface="Andalus" panose="02020603050405020304" pitchFamily="18" charset="-78"/>
                <a:cs typeface="Andalus" panose="02020603050405020304" pitchFamily="18" charset="-78"/>
              </a:rPr>
              <a:t>Instructions</a:t>
            </a:r>
          </a:p>
          <a:p>
            <a:pPr marL="0" indent="0" algn="ctr">
              <a:buNone/>
            </a:pPr>
            <a:r>
              <a:rPr lang="en-US" dirty="0" smtClean="0">
                <a:latin typeface="AR JULIAN" panose="02000000000000000000" pitchFamily="2" charset="0"/>
              </a:rPr>
              <a:t>Before continuing on with the PowerPoint follow the instructions below.</a:t>
            </a:r>
            <a:endParaRPr lang="en-US" sz="1400" dirty="0">
              <a:latin typeface="AR JULIAN" panose="02000000000000000000" pitchFamily="2" charset="0"/>
            </a:endParaRPr>
          </a:p>
          <a:p>
            <a:pPr marL="514350" indent="-514350">
              <a:buAutoNum type="arabicPeriod"/>
            </a:pPr>
            <a:r>
              <a:rPr lang="en-US" sz="2400" dirty="0" smtClean="0">
                <a:latin typeface="Times New Roman" panose="02020603050405020304" pitchFamily="18" charset="0"/>
                <a:cs typeface="Times New Roman" panose="02020603050405020304" pitchFamily="18" charset="0"/>
              </a:rPr>
              <a:t>Your teacher will show you how to </a:t>
            </a:r>
            <a:r>
              <a:rPr lang="en-US" sz="2400" dirty="0">
                <a:latin typeface="Times New Roman" panose="02020603050405020304" pitchFamily="18" charset="0"/>
                <a:cs typeface="Times New Roman" panose="02020603050405020304" pitchFamily="18" charset="0"/>
              </a:rPr>
              <a:t>o</a:t>
            </a:r>
            <a:r>
              <a:rPr lang="en-US" sz="2400" dirty="0" smtClean="0">
                <a:latin typeface="Times New Roman" panose="02020603050405020304" pitchFamily="18" charset="0"/>
                <a:cs typeface="Times New Roman" panose="02020603050405020304" pitchFamily="18" charset="0"/>
              </a:rPr>
              <a:t>pen up Science on a Sphere </a:t>
            </a:r>
            <a:r>
              <a:rPr lang="en-US" sz="2400" dirty="0">
                <a:latin typeface="Times New Roman" panose="02020603050405020304" pitchFamily="18" charset="0"/>
                <a:cs typeface="Times New Roman" panose="02020603050405020304" pitchFamily="18" charset="0"/>
              </a:rPr>
              <a:t>E</a:t>
            </a:r>
            <a:r>
              <a:rPr lang="en-US" sz="2400" dirty="0" smtClean="0">
                <a:latin typeface="Times New Roman" panose="02020603050405020304" pitchFamily="18" charset="0"/>
                <a:cs typeface="Times New Roman" panose="02020603050405020304" pitchFamily="18" charset="0"/>
              </a:rPr>
              <a:t>xplorer Lite on this computer or another laptop. </a:t>
            </a:r>
          </a:p>
          <a:p>
            <a:pPr marL="514350" indent="-514350">
              <a:buAutoNum type="arabicPeriod"/>
            </a:pPr>
            <a:r>
              <a:rPr lang="en-US" sz="2400" dirty="0" smtClean="0">
                <a:latin typeface="Times New Roman" panose="02020603050405020304" pitchFamily="18" charset="0"/>
                <a:cs typeface="Times New Roman" panose="02020603050405020304" pitchFamily="18" charset="0"/>
              </a:rPr>
              <a:t>Once you have opened it your screen should look like this.</a:t>
            </a:r>
          </a:p>
          <a:p>
            <a:pPr marL="514350" indent="-514350">
              <a:buAutoNum type="arabicPeriod"/>
            </a:pPr>
            <a:r>
              <a:rPr lang="en-US" sz="2400" dirty="0" smtClean="0">
                <a:latin typeface="Times New Roman" panose="02020603050405020304" pitchFamily="18" charset="0"/>
                <a:cs typeface="Times New Roman" panose="02020603050405020304" pitchFamily="18" charset="0"/>
              </a:rPr>
              <a:t>Click the question mark button in the bottom left-hand corner. This gives you a brief overview of how to find data sets and use the tools they provide.</a:t>
            </a: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spcBef>
                <a:spcPts val="0"/>
              </a:spcBef>
              <a:buNone/>
            </a:pPr>
            <a:r>
              <a:rPr lang="en-US" sz="2400" dirty="0">
                <a:latin typeface="Times New Roman" panose="02020603050405020304" pitchFamily="18" charset="0"/>
                <a:cs typeface="Times New Roman" panose="02020603050405020304" pitchFamily="18" charset="0"/>
              </a:rPr>
              <a:t>*Be sure to ask your teacher any questions you </a:t>
            </a:r>
            <a:endParaRPr lang="en-US" sz="2400" dirty="0" smtClean="0">
              <a:latin typeface="Times New Roman" panose="02020603050405020304" pitchFamily="18" charset="0"/>
              <a:cs typeface="Times New Roman" panose="02020603050405020304" pitchFamily="18" charset="0"/>
            </a:endParaRPr>
          </a:p>
          <a:p>
            <a:pPr marL="0" indent="0">
              <a:spcBef>
                <a:spcPts val="0"/>
              </a:spcBef>
              <a:buNone/>
            </a:pPr>
            <a:r>
              <a:rPr lang="en-US" sz="2400" dirty="0" smtClean="0">
                <a:latin typeface="Times New Roman" panose="02020603050405020304" pitchFamily="18" charset="0"/>
                <a:cs typeface="Times New Roman" panose="02020603050405020304" pitchFamily="18" charset="0"/>
              </a:rPr>
              <a:t>have </a:t>
            </a:r>
            <a:r>
              <a:rPr lang="en-US" sz="2400" dirty="0">
                <a:latin typeface="Times New Roman" panose="02020603050405020304" pitchFamily="18" charset="0"/>
                <a:cs typeface="Times New Roman" panose="02020603050405020304" pitchFamily="18" charset="0"/>
              </a:rPr>
              <a:t>about the program before moving on.</a:t>
            </a:r>
          </a:p>
          <a:p>
            <a:pPr marL="0" indent="0">
              <a:spcBef>
                <a:spcPts val="0"/>
              </a:spcBef>
              <a:buNone/>
            </a:pPr>
            <a:r>
              <a:rPr lang="en-US" sz="2400" dirty="0">
                <a:latin typeface="Times New Roman" panose="02020603050405020304" pitchFamily="18" charset="0"/>
                <a:cs typeface="Times New Roman" panose="02020603050405020304" pitchFamily="18" charset="0"/>
              </a:rPr>
              <a:t>Once you complete the steps above, select next </a:t>
            </a:r>
            <a:r>
              <a:rPr lang="en-US" sz="2400" dirty="0" smtClean="0">
                <a:latin typeface="Times New Roman" panose="02020603050405020304" pitchFamily="18" charset="0"/>
                <a:cs typeface="Times New Roman" panose="02020603050405020304" pitchFamily="18" charset="0"/>
              </a:rPr>
              <a:t>to</a:t>
            </a:r>
          </a:p>
          <a:p>
            <a:pPr marL="0" indent="0">
              <a:spcBef>
                <a:spcPts val="0"/>
              </a:spcBef>
              <a:buNone/>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continue onto the presentation.</a:t>
            </a:r>
          </a:p>
          <a:p>
            <a:pPr marL="0" indent="0">
              <a:buNone/>
            </a:pPr>
            <a:endParaRPr lang="en-US" dirty="0"/>
          </a:p>
        </p:txBody>
      </p:sp>
      <p:sp>
        <p:nvSpPr>
          <p:cNvPr id="4" name="Right Arrow 3">
            <a:hlinkClick r:id="rId3" action="ppaction://hlinksldjump"/>
          </p:cNvPr>
          <p:cNvSpPr/>
          <p:nvPr/>
        </p:nvSpPr>
        <p:spPr>
          <a:xfrm>
            <a:off x="4971642" y="5966139"/>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84331" y="6115129"/>
            <a:ext cx="865032" cy="338554"/>
          </a:xfrm>
          <a:prstGeom prst="rect">
            <a:avLst/>
          </a:prstGeom>
          <a:noFill/>
          <a:ln>
            <a:noFill/>
          </a:ln>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6" name="Right Arrow 5">
            <a:hlinkClick r:id="rId4" action="ppaction://hlinksldjump"/>
          </p:cNvPr>
          <p:cNvSpPr/>
          <p:nvPr/>
        </p:nvSpPr>
        <p:spPr>
          <a:xfrm rot="10800000">
            <a:off x="-31955" y="5991896"/>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5" action="ppaction://hlinksldjump"/>
          </p:cNvPr>
          <p:cNvSpPr txBox="1"/>
          <p:nvPr/>
        </p:nvSpPr>
        <p:spPr>
          <a:xfrm>
            <a:off x="280984" y="6148128"/>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4" action="ppaction://hlinksldjump"/>
              </a:rPr>
              <a:t>BACK</a:t>
            </a:r>
            <a:endParaRPr lang="en-US" sz="1600"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11359164" y="3165650"/>
            <a:ext cx="12880" cy="9360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289442" y="6338325"/>
            <a:ext cx="374750" cy="4043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8242599" y="3165651"/>
            <a:ext cx="3129445" cy="1287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609631" y="0"/>
            <a:ext cx="864230" cy="707886"/>
          </a:xfrm>
          <a:prstGeom prst="rect">
            <a:avLst/>
          </a:prstGeom>
          <a:noFill/>
        </p:spPr>
        <p:txBody>
          <a:bodyPr wrap="square" rtlCol="0">
            <a:spAutoFit/>
          </a:bodyPr>
          <a:lstStyle/>
          <a:p>
            <a:r>
              <a:rPr lang="en-US" sz="4000" dirty="0" smtClean="0">
                <a:latin typeface="AR JULIAN" panose="02000000000000000000" pitchFamily="2" charset="0"/>
              </a:rPr>
              <a:t>2</a:t>
            </a:r>
            <a:endParaRPr lang="en-US" sz="4000" dirty="0">
              <a:latin typeface="AR JULIAN" panose="02000000000000000000" pitchFamily="2" charset="0"/>
            </a:endParaRPr>
          </a:p>
        </p:txBody>
      </p:sp>
    </p:spTree>
    <p:extLst>
      <p:ext uri="{BB962C8B-B14F-4D97-AF65-F5344CB8AC3E}">
        <p14:creationId xmlns:p14="http://schemas.microsoft.com/office/powerpoint/2010/main" val="1707001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98643" y="207617"/>
            <a:ext cx="3162300" cy="646331"/>
          </a:xfrm>
          <a:prstGeom prst="rect">
            <a:avLst/>
          </a:prstGeom>
          <a:noFill/>
        </p:spPr>
        <p:txBody>
          <a:bodyPr wrap="square" rtlCol="0">
            <a:spAutoFit/>
          </a:bodyPr>
          <a:lstStyle/>
          <a:p>
            <a:pPr algn="ctr"/>
            <a:r>
              <a:rPr lang="en-US" sz="3600" dirty="0">
                <a:solidFill>
                  <a:prstClr val="black"/>
                </a:solidFill>
                <a:latin typeface="Andalus" panose="02020603050405020304" pitchFamily="18" charset="-78"/>
                <a:cs typeface="Andalus" panose="02020603050405020304" pitchFamily="18" charset="-78"/>
              </a:rPr>
              <a:t>AEROSOLS</a:t>
            </a:r>
          </a:p>
        </p:txBody>
      </p:sp>
      <p:sp>
        <p:nvSpPr>
          <p:cNvPr id="2" name="TextBox 1"/>
          <p:cNvSpPr txBox="1"/>
          <p:nvPr/>
        </p:nvSpPr>
        <p:spPr>
          <a:xfrm>
            <a:off x="463550" y="1040523"/>
            <a:ext cx="2978524" cy="4916731"/>
          </a:xfrm>
          <a:prstGeom prst="rect">
            <a:avLst/>
          </a:prstGeom>
          <a:noFill/>
        </p:spPr>
        <p:txBody>
          <a:bodyPr wrap="square" rtlCol="0">
            <a:spAutoFit/>
          </a:bodyPr>
          <a:lstStyle/>
          <a:p>
            <a:r>
              <a:rPr lang="en-US" sz="2000" dirty="0">
                <a:solidFill>
                  <a:prstClr val="black"/>
                </a:solidFill>
                <a:latin typeface="Kristen ITC" panose="03050502040202030202" pitchFamily="66" charset="0"/>
              </a:rPr>
              <a:t>The GMD </a:t>
            </a:r>
            <a:r>
              <a:rPr lang="en-US" sz="2000" dirty="0" smtClean="0">
                <a:solidFill>
                  <a:prstClr val="black"/>
                </a:solidFill>
                <a:latin typeface="Kristen ITC" panose="03050502040202030202" pitchFamily="66" charset="0"/>
              </a:rPr>
              <a:t>Aerosols </a:t>
            </a:r>
            <a:r>
              <a:rPr lang="en-US" sz="2000" dirty="0">
                <a:solidFill>
                  <a:prstClr val="black"/>
                </a:solidFill>
                <a:latin typeface="Kristen ITC" panose="03050502040202030202" pitchFamily="66" charset="0"/>
              </a:rPr>
              <a:t>group measures the optical properties (light scattering and absorption) </a:t>
            </a:r>
            <a:r>
              <a:rPr lang="en-US" sz="2000" dirty="0" smtClean="0">
                <a:solidFill>
                  <a:prstClr val="black"/>
                </a:solidFill>
                <a:latin typeface="Kristen ITC" panose="03050502040202030202" pitchFamily="66" charset="0"/>
              </a:rPr>
              <a:t>of </a:t>
            </a:r>
            <a:r>
              <a:rPr lang="en-US" sz="2000" dirty="0">
                <a:solidFill>
                  <a:prstClr val="black"/>
                </a:solidFill>
                <a:latin typeface="Kristen ITC" panose="03050502040202030202" pitchFamily="66" charset="0"/>
              </a:rPr>
              <a:t>atmospheric particles.</a:t>
            </a:r>
          </a:p>
          <a:p>
            <a:endParaRPr lang="en-US" sz="2000" dirty="0">
              <a:solidFill>
                <a:prstClr val="black"/>
              </a:solidFill>
              <a:latin typeface="Kristen ITC" panose="03050502040202030202" pitchFamily="66" charset="0"/>
            </a:endParaRPr>
          </a:p>
          <a:p>
            <a:r>
              <a:rPr lang="en-US" sz="2000" dirty="0">
                <a:solidFill>
                  <a:prstClr val="black"/>
                </a:solidFill>
                <a:latin typeface="Kristen ITC" panose="03050502040202030202" pitchFamily="66" charset="0"/>
              </a:rPr>
              <a:t>The optical properties indicate how atmospheric particles interact with </a:t>
            </a:r>
            <a:r>
              <a:rPr lang="en-US" sz="2000" dirty="0" smtClean="0">
                <a:solidFill>
                  <a:prstClr val="black"/>
                </a:solidFill>
                <a:latin typeface="Kristen ITC" panose="03050502040202030202" pitchFamily="66" charset="0"/>
              </a:rPr>
              <a:t>sunlight. This </a:t>
            </a:r>
            <a:r>
              <a:rPr lang="en-US" sz="2000" dirty="0">
                <a:solidFill>
                  <a:prstClr val="black"/>
                </a:solidFill>
                <a:latin typeface="Kristen ITC" panose="03050502040202030202" pitchFamily="66" charset="0"/>
              </a:rPr>
              <a:t>is important for understanding their role </a:t>
            </a:r>
            <a:r>
              <a:rPr lang="en-US" sz="2000" dirty="0" smtClean="0">
                <a:solidFill>
                  <a:prstClr val="black"/>
                </a:solidFill>
                <a:latin typeface="Kristen ITC" panose="03050502040202030202" pitchFamily="66" charset="0"/>
              </a:rPr>
              <a:t>in </a:t>
            </a:r>
            <a:r>
              <a:rPr lang="en-US" sz="2000" dirty="0">
                <a:solidFill>
                  <a:prstClr val="black"/>
                </a:solidFill>
                <a:latin typeface="Kristen ITC" panose="03050502040202030202" pitchFamily="66" charset="0"/>
              </a:rPr>
              <a:t>the Earth’s energy budget.</a:t>
            </a:r>
          </a:p>
          <a:p>
            <a:endParaRPr lang="en-US" sz="1350" dirty="0">
              <a:solidFill>
                <a:prstClr val="black"/>
              </a:solidFill>
            </a:endParaRPr>
          </a:p>
        </p:txBody>
      </p:sp>
      <p:sp>
        <p:nvSpPr>
          <p:cNvPr id="12" name="TextBox 11"/>
          <p:cNvSpPr txBox="1"/>
          <p:nvPr/>
        </p:nvSpPr>
        <p:spPr>
          <a:xfrm>
            <a:off x="5826590" y="5135871"/>
            <a:ext cx="4995952" cy="830997"/>
          </a:xfrm>
          <a:prstGeom prst="rect">
            <a:avLst/>
          </a:prstGeom>
          <a:noFill/>
        </p:spPr>
        <p:txBody>
          <a:bodyPr wrap="square" rtlCol="0">
            <a:spAutoFit/>
          </a:bodyPr>
          <a:lstStyle/>
          <a:p>
            <a:r>
              <a:rPr lang="en-US" sz="2400" dirty="0" smtClean="0">
                <a:solidFill>
                  <a:prstClr val="black"/>
                </a:solidFill>
                <a:latin typeface="Kristen ITC" panose="03050502040202030202" pitchFamily="66" charset="0"/>
                <a:cs typeface="Times New Roman" panose="02020603050405020304" pitchFamily="18" charset="0"/>
              </a:rPr>
              <a:t>Aerosols group - monitoring </a:t>
            </a:r>
            <a:r>
              <a:rPr lang="en-US" sz="2400" dirty="0">
                <a:solidFill>
                  <a:prstClr val="black"/>
                </a:solidFill>
                <a:latin typeface="Kristen ITC" panose="03050502040202030202" pitchFamily="66" charset="0"/>
                <a:cs typeface="Times New Roman" panose="02020603050405020304" pitchFamily="18" charset="0"/>
              </a:rPr>
              <a:t>sites</a:t>
            </a:r>
          </a:p>
        </p:txBody>
      </p:sp>
      <p:sp>
        <p:nvSpPr>
          <p:cNvPr id="8" name="Right Arrow 7">
            <a:hlinkClick r:id="rId3" action="ppaction://hlinksldjump"/>
          </p:cNvPr>
          <p:cNvSpPr/>
          <p:nvPr/>
        </p:nvSpPr>
        <p:spPr>
          <a:xfrm rot="10800000">
            <a:off x="198643" y="6007233"/>
            <a:ext cx="1090411" cy="611746"/>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4" action="ppaction://hlinksldjump"/>
          </p:cNvPr>
          <p:cNvSpPr txBox="1"/>
          <p:nvPr/>
        </p:nvSpPr>
        <p:spPr>
          <a:xfrm>
            <a:off x="489013" y="6143829"/>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0" name="Right Arrow 9">
            <a:hlinkClick r:id="rId5" action="ppaction://hlinksldjump"/>
          </p:cNvPr>
          <p:cNvSpPr/>
          <p:nvPr/>
        </p:nvSpPr>
        <p:spPr>
          <a:xfrm>
            <a:off x="11018832" y="6007233"/>
            <a:ext cx="1090411" cy="611746"/>
          </a:xfrm>
          <a:prstGeom prs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18833" y="6134061"/>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5"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14" name="Picture 13"/>
          <p:cNvPicPr/>
          <p:nvPr/>
        </p:nvPicPr>
        <p:blipFill rotWithShape="1">
          <a:blip r:embed="rId6">
            <a:extLst>
              <a:ext uri="{28A0092B-C50C-407E-A947-70E740481C1C}">
                <a14:useLocalDpi xmlns:a14="http://schemas.microsoft.com/office/drawing/2010/main" val="0"/>
              </a:ext>
            </a:extLst>
          </a:blip>
          <a:srcRect l="3046" t="13061" r="2992" b="10203"/>
          <a:stretch/>
        </p:blipFill>
        <p:spPr bwMode="auto">
          <a:xfrm>
            <a:off x="4119815" y="309217"/>
            <a:ext cx="7773847" cy="4422440"/>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11461547"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13</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33539443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 name="Rectangle 7"/>
          <p:cNvSpPr/>
          <p:nvPr/>
        </p:nvSpPr>
        <p:spPr>
          <a:xfrm>
            <a:off x="2171700" y="5550753"/>
            <a:ext cx="8134350" cy="121914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normAutofit/>
          </a:bodyPr>
          <a:lstStyle/>
          <a:p>
            <a:r>
              <a:rPr lang="en-US" sz="4000" dirty="0" smtClean="0">
                <a:latin typeface="Andalus" panose="02020603050405020304" pitchFamily="18" charset="-78"/>
                <a:cs typeface="Andalus" panose="02020603050405020304" pitchFamily="18" charset="-78"/>
              </a:rPr>
              <a:t>Aerosols Example</a:t>
            </a:r>
            <a:endParaRPr lang="en-US" sz="4000" dirty="0">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73" y="1417638"/>
            <a:ext cx="5356221" cy="2678112"/>
          </a:xfrm>
          <a:prstGeom prst="rect">
            <a:avLst/>
          </a:prstGeom>
        </p:spPr>
      </p:pic>
      <p:sp>
        <p:nvSpPr>
          <p:cNvPr id="5" name="TextBox 4"/>
          <p:cNvSpPr txBox="1"/>
          <p:nvPr/>
        </p:nvSpPr>
        <p:spPr>
          <a:xfrm>
            <a:off x="470272" y="4407753"/>
            <a:ext cx="5356221" cy="830997"/>
          </a:xfrm>
          <a:prstGeom prst="rect">
            <a:avLst/>
          </a:prstGeom>
          <a:noFill/>
        </p:spPr>
        <p:txBody>
          <a:bodyPr wrap="square" rtlCol="0">
            <a:spAutoFit/>
          </a:bodyPr>
          <a:lstStyle/>
          <a:p>
            <a:r>
              <a:rPr lang="en-US" sz="2400" dirty="0">
                <a:solidFill>
                  <a:prstClr val="black"/>
                </a:solidFill>
                <a:latin typeface="Kristen ITC" panose="03050502040202030202" pitchFamily="66" charset="0"/>
                <a:cs typeface="Times New Roman" panose="02020603050405020304" pitchFamily="18" charset="0"/>
              </a:rPr>
              <a:t>NASA satellite image of Fourmile Canyon fire, September 6, 2010</a:t>
            </a:r>
          </a:p>
        </p:txBody>
      </p:sp>
      <p:sp>
        <p:nvSpPr>
          <p:cNvPr id="6" name="TextBox 5"/>
          <p:cNvSpPr txBox="1"/>
          <p:nvPr/>
        </p:nvSpPr>
        <p:spPr>
          <a:xfrm>
            <a:off x="7451618" y="1417638"/>
            <a:ext cx="3915059" cy="4362733"/>
          </a:xfrm>
          <a:prstGeom prst="rect">
            <a:avLst/>
          </a:prstGeom>
          <a:noFill/>
        </p:spPr>
        <p:txBody>
          <a:bodyPr wrap="square" rtlCol="0">
            <a:spAutoFit/>
          </a:bodyPr>
          <a:lstStyle/>
          <a:p>
            <a:r>
              <a:rPr lang="en-US" sz="2400" dirty="0">
                <a:solidFill>
                  <a:prstClr val="black"/>
                </a:solidFill>
                <a:latin typeface="Kristen ITC" panose="03050502040202030202" pitchFamily="66" charset="0"/>
              </a:rPr>
              <a:t>Smoke from wildfires </a:t>
            </a:r>
            <a:r>
              <a:rPr lang="en-US" sz="2400" dirty="0" smtClean="0">
                <a:solidFill>
                  <a:prstClr val="black"/>
                </a:solidFill>
                <a:latin typeface="Kristen ITC" panose="03050502040202030202" pitchFamily="66" charset="0"/>
              </a:rPr>
              <a:t>contains </a:t>
            </a:r>
            <a:r>
              <a:rPr lang="en-US" sz="2400" dirty="0">
                <a:solidFill>
                  <a:prstClr val="black"/>
                </a:solidFill>
                <a:latin typeface="Kristen ITC" panose="03050502040202030202" pitchFamily="66" charset="0"/>
              </a:rPr>
              <a:t>large amounts of particles and gases which can affect </a:t>
            </a:r>
            <a:r>
              <a:rPr lang="en-US" sz="2400" dirty="0" smtClean="0">
                <a:solidFill>
                  <a:prstClr val="black"/>
                </a:solidFill>
                <a:latin typeface="Kristen ITC" panose="03050502040202030202" pitchFamily="66" charset="0"/>
              </a:rPr>
              <a:t>climate, air quality and health.</a:t>
            </a:r>
            <a:endParaRPr lang="en-US" sz="2400" dirty="0">
              <a:solidFill>
                <a:prstClr val="black"/>
              </a:solidFill>
              <a:latin typeface="Kristen ITC" panose="03050502040202030202" pitchFamily="66" charset="0"/>
            </a:endParaRPr>
          </a:p>
          <a:p>
            <a:endParaRPr lang="en-US" sz="2400" dirty="0">
              <a:solidFill>
                <a:prstClr val="black"/>
              </a:solidFill>
              <a:latin typeface="Kristen ITC" panose="03050502040202030202" pitchFamily="66" charset="0"/>
            </a:endParaRPr>
          </a:p>
          <a:p>
            <a:r>
              <a:rPr lang="en-US" sz="2400" dirty="0">
                <a:solidFill>
                  <a:prstClr val="black"/>
                </a:solidFill>
                <a:latin typeface="Kristen ITC" panose="03050502040202030202" pitchFamily="66" charset="0"/>
              </a:rPr>
              <a:t>As the world gets warmer and drier the amount and impact of wildfires </a:t>
            </a:r>
            <a:r>
              <a:rPr lang="en-US" sz="2400" dirty="0" smtClean="0">
                <a:solidFill>
                  <a:prstClr val="black"/>
                </a:solidFill>
                <a:latin typeface="Kristen ITC" panose="03050502040202030202" pitchFamily="66" charset="0"/>
              </a:rPr>
              <a:t>may increase</a:t>
            </a:r>
            <a:r>
              <a:rPr lang="en-US" sz="2400" dirty="0">
                <a:solidFill>
                  <a:prstClr val="black"/>
                </a:solidFill>
                <a:latin typeface="Kristen ITC" panose="03050502040202030202" pitchFamily="66" charset="0"/>
              </a:rPr>
              <a:t>.  </a:t>
            </a:r>
          </a:p>
          <a:p>
            <a:endParaRPr lang="en-US" sz="1350" dirty="0">
              <a:solidFill>
                <a:prstClr val="black"/>
              </a:solidFill>
            </a:endParaRPr>
          </a:p>
        </p:txBody>
      </p:sp>
      <p:sp>
        <p:nvSpPr>
          <p:cNvPr id="7" name="TextBox 6"/>
          <p:cNvSpPr txBox="1"/>
          <p:nvPr/>
        </p:nvSpPr>
        <p:spPr>
          <a:xfrm>
            <a:off x="2876550" y="5698658"/>
            <a:ext cx="7048500" cy="923330"/>
          </a:xfrm>
          <a:prstGeom prst="rect">
            <a:avLst/>
          </a:prstGeom>
          <a:noFill/>
        </p:spPr>
        <p:txBody>
          <a:bodyPr wrap="square" rtlCol="0">
            <a:spAutoFit/>
          </a:bodyPr>
          <a:lstStyle/>
          <a:p>
            <a:r>
              <a:rPr lang="en-US" dirty="0" smtClean="0">
                <a:solidFill>
                  <a:prstClr val="black"/>
                </a:solidFill>
                <a:latin typeface="AR JULIAN" panose="02000000000000000000" pitchFamily="2" charset="0"/>
              </a:rPr>
              <a:t>Wildfires </a:t>
            </a:r>
            <a:r>
              <a:rPr lang="en-US" dirty="0">
                <a:solidFill>
                  <a:prstClr val="black"/>
                </a:solidFill>
                <a:latin typeface="AR JULIAN" panose="02000000000000000000" pitchFamily="2" charset="0"/>
              </a:rPr>
              <a:t>are just </a:t>
            </a:r>
            <a:r>
              <a:rPr lang="en-US" dirty="0" smtClean="0">
                <a:solidFill>
                  <a:prstClr val="black"/>
                </a:solidFill>
                <a:latin typeface="AR JULIAN" panose="02000000000000000000" pitchFamily="2" charset="0"/>
              </a:rPr>
              <a:t>source of aerosols. </a:t>
            </a:r>
            <a:r>
              <a:rPr lang="en-US" dirty="0">
                <a:solidFill>
                  <a:prstClr val="black"/>
                </a:solidFill>
                <a:latin typeface="AR JULIAN" panose="02000000000000000000" pitchFamily="2" charset="0"/>
              </a:rPr>
              <a:t>Volcanic </a:t>
            </a:r>
            <a:r>
              <a:rPr lang="en-US" dirty="0" smtClean="0">
                <a:solidFill>
                  <a:prstClr val="black"/>
                </a:solidFill>
                <a:latin typeface="AR JULIAN" panose="02000000000000000000" pitchFamily="2" charset="0"/>
              </a:rPr>
              <a:t>Eruptions also </a:t>
            </a:r>
            <a:r>
              <a:rPr lang="en-US" dirty="0">
                <a:solidFill>
                  <a:prstClr val="black"/>
                </a:solidFill>
                <a:latin typeface="AR JULIAN" panose="02000000000000000000" pitchFamily="2" charset="0"/>
              </a:rPr>
              <a:t>contribute greatly </a:t>
            </a:r>
            <a:r>
              <a:rPr lang="en-US" dirty="0" smtClean="0">
                <a:solidFill>
                  <a:prstClr val="black"/>
                </a:solidFill>
                <a:latin typeface="AR JULIAN" panose="02000000000000000000" pitchFamily="2" charset="0"/>
              </a:rPr>
              <a:t>to </a:t>
            </a:r>
            <a:r>
              <a:rPr lang="en-US" dirty="0">
                <a:solidFill>
                  <a:prstClr val="black"/>
                </a:solidFill>
                <a:latin typeface="AR JULIAN" panose="02000000000000000000" pitchFamily="2" charset="0"/>
              </a:rPr>
              <a:t>atmospheric </a:t>
            </a:r>
            <a:r>
              <a:rPr lang="en-US" dirty="0" smtClean="0">
                <a:solidFill>
                  <a:prstClr val="black"/>
                </a:solidFill>
                <a:latin typeface="AR JULIAN" panose="02000000000000000000" pitchFamily="2" charset="0"/>
              </a:rPr>
              <a:t>aerosols. </a:t>
            </a:r>
            <a:r>
              <a:rPr lang="en-US" dirty="0">
                <a:solidFill>
                  <a:prstClr val="black"/>
                </a:solidFill>
                <a:latin typeface="AR JULIAN" panose="02000000000000000000" pitchFamily="2" charset="0"/>
              </a:rPr>
              <a:t>Continue onto the next page to see an example of volcanic </a:t>
            </a:r>
            <a:r>
              <a:rPr lang="en-US" dirty="0" smtClean="0">
                <a:solidFill>
                  <a:prstClr val="black"/>
                </a:solidFill>
                <a:latin typeface="AR JULIAN" panose="02000000000000000000" pitchFamily="2" charset="0"/>
              </a:rPr>
              <a:t>eruptions.</a:t>
            </a:r>
            <a:endParaRPr lang="en-US" dirty="0">
              <a:solidFill>
                <a:prstClr val="black"/>
              </a:solidFill>
              <a:latin typeface="AR JULIAN" panose="02000000000000000000" pitchFamily="2" charset="0"/>
            </a:endParaRPr>
          </a:p>
        </p:txBody>
      </p:sp>
      <p:sp>
        <p:nvSpPr>
          <p:cNvPr id="11" name="Right Arrow 10">
            <a:hlinkClick r:id="rId3" action="ppaction://hlinksldjump"/>
          </p:cNvPr>
          <p:cNvSpPr/>
          <p:nvPr/>
        </p:nvSpPr>
        <p:spPr>
          <a:xfrm rot="10800000">
            <a:off x="170512" y="6010242"/>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4" action="ppaction://hlinksldjump"/>
          </p:cNvPr>
          <p:cNvSpPr txBox="1"/>
          <p:nvPr/>
        </p:nvSpPr>
        <p:spPr>
          <a:xfrm>
            <a:off x="450763" y="6160323"/>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3" name="Right Arrow 12">
            <a:hlinkClick r:id="rId5" action="ppaction://hlinksldjump"/>
          </p:cNvPr>
          <p:cNvSpPr/>
          <p:nvPr/>
        </p:nvSpPr>
        <p:spPr>
          <a:xfrm>
            <a:off x="11037194" y="6010242"/>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37194" y="6146838"/>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5"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402037" y="0"/>
            <a:ext cx="864230" cy="707886"/>
          </a:xfrm>
          <a:prstGeom prst="rect">
            <a:avLst/>
          </a:prstGeom>
          <a:noFill/>
        </p:spPr>
        <p:txBody>
          <a:bodyPr wrap="square" rtlCol="0">
            <a:spAutoFit/>
          </a:bodyPr>
          <a:lstStyle/>
          <a:p>
            <a:r>
              <a:rPr lang="en-US" sz="4000" dirty="0" smtClean="0">
                <a:latin typeface="AR JULIAN" panose="02000000000000000000" pitchFamily="2" charset="0"/>
              </a:rPr>
              <a:t>14</a:t>
            </a:r>
            <a:endParaRPr lang="en-US" sz="4000" dirty="0">
              <a:latin typeface="AR JULIAN" panose="02000000000000000000" pitchFamily="2" charset="0"/>
            </a:endParaRPr>
          </a:p>
        </p:txBody>
      </p:sp>
    </p:spTree>
    <p:extLst>
      <p:ext uri="{BB962C8B-B14F-4D97-AF65-F5344CB8AC3E}">
        <p14:creationId xmlns:p14="http://schemas.microsoft.com/office/powerpoint/2010/main" val="980537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506" y="524479"/>
            <a:ext cx="10515600" cy="1325563"/>
          </a:xfrm>
        </p:spPr>
        <p:txBody>
          <a:bodyPr>
            <a:normAutofit fontScale="90000"/>
          </a:bodyPr>
          <a:lstStyle/>
          <a:p>
            <a:pPr algn="ctr"/>
            <a:r>
              <a:rPr lang="en-US" dirty="0" smtClean="0">
                <a:latin typeface="Andalus" panose="02020603050405020304" pitchFamily="18" charset="-78"/>
                <a:cs typeface="Andalus" panose="02020603050405020304" pitchFamily="18" charset="-78"/>
              </a:rPr>
              <a:t>Volcano Eruption Data Set</a:t>
            </a:r>
            <a:br>
              <a:rPr lang="en-US" dirty="0" smtClean="0">
                <a:latin typeface="Andalus" panose="02020603050405020304" pitchFamily="18" charset="-78"/>
                <a:cs typeface="Andalus" panose="02020603050405020304" pitchFamily="18" charset="-78"/>
              </a:rPr>
            </a:br>
            <a:r>
              <a:rPr lang="en-US" dirty="0" smtClean="0">
                <a:latin typeface="Andalus" panose="02020603050405020304" pitchFamily="18" charset="-78"/>
                <a:cs typeface="Andalus" panose="02020603050405020304" pitchFamily="18" charset="-78"/>
              </a:rPr>
              <a:t>Instructions </a:t>
            </a:r>
            <a:br>
              <a:rPr lang="en-US" dirty="0" smtClean="0">
                <a:latin typeface="Andalus" panose="02020603050405020304" pitchFamily="18" charset="-78"/>
                <a:cs typeface="Andalus" panose="02020603050405020304" pitchFamily="18" charset="-78"/>
              </a:rPr>
            </a:br>
            <a:endParaRPr lang="en-US" dirty="0">
              <a:latin typeface="Andalus" panose="02020603050405020304" pitchFamily="18" charset="-78"/>
              <a:cs typeface="Andalus" panose="02020603050405020304" pitchFamily="18" charset="-78"/>
            </a:endParaRPr>
          </a:p>
        </p:txBody>
      </p:sp>
      <p:sp>
        <p:nvSpPr>
          <p:cNvPr id="7" name="Right Arrow 6">
            <a:hlinkClick r:id="rId2" action="ppaction://hlinksldjump"/>
          </p:cNvPr>
          <p:cNvSpPr/>
          <p:nvPr/>
        </p:nvSpPr>
        <p:spPr>
          <a:xfrm rot="10800000">
            <a:off x="174876"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hlinkClick r:id="rId3" action="ppaction://hlinksldjump"/>
          </p:cNvPr>
          <p:cNvSpPr txBox="1"/>
          <p:nvPr/>
        </p:nvSpPr>
        <p:spPr>
          <a:xfrm>
            <a:off x="482019" y="6068581"/>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2"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9" name="Right Arrow 8">
            <a:hlinkClick r:id="rId4" action="ppaction://hlinksldjump"/>
          </p:cNvPr>
          <p:cNvSpPr/>
          <p:nvPr/>
        </p:nvSpPr>
        <p:spPr>
          <a:xfrm>
            <a:off x="11024056"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024056" y="6057151"/>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4"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0" y="115485"/>
            <a:ext cx="3078051" cy="3677073"/>
          </a:xfrm>
          <a:prstGeom prst="rect">
            <a:avLst/>
          </a:prstGeom>
        </p:spPr>
      </p:pic>
      <p:sp>
        <p:nvSpPr>
          <p:cNvPr id="3" name="TextBox 2"/>
          <p:cNvSpPr txBox="1"/>
          <p:nvPr/>
        </p:nvSpPr>
        <p:spPr>
          <a:xfrm>
            <a:off x="2828743" y="2298230"/>
            <a:ext cx="9105363" cy="1754326"/>
          </a:xfrm>
          <a:prstGeom prst="rect">
            <a:avLst/>
          </a:prstGeom>
          <a:noFill/>
        </p:spPr>
        <p:txBody>
          <a:bodyPr wrap="square" rtlCol="0">
            <a:spAutoFit/>
          </a:bodyPr>
          <a:lstStyle/>
          <a:p>
            <a:pPr marL="342900" indent="-342900">
              <a:buAutoNum type="arabicPeriod"/>
            </a:pPr>
            <a:r>
              <a:rPr lang="en-US" dirty="0" smtClean="0">
                <a:solidFill>
                  <a:prstClr val="black"/>
                </a:solidFill>
                <a:latin typeface="Times New Roman" panose="02020603050405020304" pitchFamily="18" charset="0"/>
                <a:cs typeface="Times New Roman" panose="02020603050405020304" pitchFamily="18" charset="0"/>
              </a:rPr>
              <a:t>Go to the data sets (magnified glass icon on bottom right corner of your screen)</a:t>
            </a:r>
          </a:p>
          <a:p>
            <a:pPr marL="342900" indent="-342900">
              <a:buAutoNum type="arabicPeriod"/>
            </a:pPr>
            <a:r>
              <a:rPr lang="en-US" dirty="0" smtClean="0">
                <a:solidFill>
                  <a:prstClr val="black"/>
                </a:solidFill>
                <a:latin typeface="Times New Roman" panose="02020603050405020304" pitchFamily="18" charset="0"/>
                <a:cs typeface="Times New Roman" panose="02020603050405020304" pitchFamily="18" charset="0"/>
              </a:rPr>
              <a:t>Find/load Atmospheric Chemistry: GOES-5 Model.</a:t>
            </a:r>
          </a:p>
          <a:p>
            <a:pPr marL="342900" indent="-342900">
              <a:buAutoNum type="arabicPeriod"/>
            </a:pPr>
            <a:r>
              <a:rPr lang="en-US" dirty="0" smtClean="0">
                <a:solidFill>
                  <a:prstClr val="black"/>
                </a:solidFill>
                <a:latin typeface="Times New Roman" panose="02020603050405020304" pitchFamily="18" charset="0"/>
                <a:cs typeface="Times New Roman" panose="02020603050405020304" pitchFamily="18" charset="0"/>
              </a:rPr>
              <a:t>This data set shows the sources of particulates (aerosols like dust) in the air and how they move around the atmosphere.</a:t>
            </a:r>
          </a:p>
          <a:p>
            <a:pPr marL="342900" indent="-342900">
              <a:buAutoNum type="arabicPeriod"/>
            </a:pPr>
            <a:r>
              <a:rPr lang="en-US" dirty="0" smtClean="0">
                <a:solidFill>
                  <a:prstClr val="black"/>
                </a:solidFill>
                <a:latin typeface="Times New Roman" panose="02020603050405020304" pitchFamily="18" charset="0"/>
                <a:cs typeface="Times New Roman" panose="02020603050405020304" pitchFamily="18" charset="0"/>
              </a:rPr>
              <a:t>Find the volcanic eruption off the lower, Eastern coast of Africa. Note how the particles from the eruption can impact large areas around the volcano.</a:t>
            </a:r>
          </a:p>
        </p:txBody>
      </p:sp>
      <p:sp>
        <p:nvSpPr>
          <p:cNvPr id="12" name="TextBox 11"/>
          <p:cNvSpPr txBox="1"/>
          <p:nvPr/>
        </p:nvSpPr>
        <p:spPr>
          <a:xfrm>
            <a:off x="11340016" y="0"/>
            <a:ext cx="864230" cy="707886"/>
          </a:xfrm>
          <a:prstGeom prst="rect">
            <a:avLst/>
          </a:prstGeom>
          <a:noFill/>
        </p:spPr>
        <p:txBody>
          <a:bodyPr wrap="square" rtlCol="0">
            <a:spAutoFit/>
          </a:bodyPr>
          <a:lstStyle/>
          <a:p>
            <a:r>
              <a:rPr lang="en-US" sz="4000" dirty="0" smtClean="0">
                <a:latin typeface="AR JULIAN" panose="02000000000000000000" pitchFamily="2" charset="0"/>
              </a:rPr>
              <a:t>15</a:t>
            </a:r>
            <a:endParaRPr lang="en-US" sz="4000" dirty="0">
              <a:latin typeface="AR JULIAN" panose="02000000000000000000" pitchFamily="2" charset="0"/>
            </a:endParaRPr>
          </a:p>
        </p:txBody>
      </p:sp>
    </p:spTree>
    <p:extLst>
      <p:ext uri="{BB962C8B-B14F-4D97-AF65-F5344CB8AC3E}">
        <p14:creationId xmlns:p14="http://schemas.microsoft.com/office/powerpoint/2010/main" val="3082941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hlinkClick r:id="rId2" action="ppaction://hlinksldjump"/>
          </p:cNvPr>
          <p:cNvSpPr/>
          <p:nvPr/>
        </p:nvSpPr>
        <p:spPr>
          <a:xfrm rot="10800000">
            <a:off x="111288"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hlinkClick r:id="rId3" action="ppaction://hlinksldjump"/>
          </p:cNvPr>
          <p:cNvSpPr txBox="1"/>
          <p:nvPr/>
        </p:nvSpPr>
        <p:spPr>
          <a:xfrm>
            <a:off x="418431" y="6068581"/>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2"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6" name="Right Arrow 5">
            <a:hlinkClick r:id="rId4" action="ppaction://hlinksldjump"/>
          </p:cNvPr>
          <p:cNvSpPr/>
          <p:nvPr/>
        </p:nvSpPr>
        <p:spPr>
          <a:xfrm>
            <a:off x="11018833"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018833" y="6057151"/>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4"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810065" y="906294"/>
            <a:ext cx="10743800" cy="4154984"/>
          </a:xfrm>
          <a:prstGeom prst="rect">
            <a:avLst/>
          </a:prstGeom>
          <a:noFill/>
        </p:spPr>
        <p:txBody>
          <a:bodyPr wrap="square" lIns="91440" tIns="45720" rIns="91440" bIns="45720">
            <a:spAutoFit/>
          </a:bodyPr>
          <a:lstStyle/>
          <a:p>
            <a:pPr algn="ctr"/>
            <a:r>
              <a:rPr lang="en-US" sz="8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ndalus" panose="02020603050405020304" pitchFamily="18" charset="-78"/>
                <a:cs typeface="Andalus" panose="02020603050405020304" pitchFamily="18" charset="-78"/>
              </a:rPr>
              <a:t>Carbon Cycle and Greenhouse Gases Group</a:t>
            </a:r>
            <a:endPar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ndalus" panose="02020603050405020304" pitchFamily="18" charset="-78"/>
              <a:cs typeface="Andalus" panose="02020603050405020304" pitchFamily="18" charset="-78"/>
            </a:endParaRPr>
          </a:p>
        </p:txBody>
      </p:sp>
      <p:sp>
        <p:nvSpPr>
          <p:cNvPr id="9" name="TextBox 8"/>
          <p:cNvSpPr txBox="1"/>
          <p:nvPr/>
        </p:nvSpPr>
        <p:spPr>
          <a:xfrm>
            <a:off x="11383676" y="0"/>
            <a:ext cx="864230" cy="707886"/>
          </a:xfrm>
          <a:prstGeom prst="rect">
            <a:avLst/>
          </a:prstGeom>
          <a:noFill/>
        </p:spPr>
        <p:txBody>
          <a:bodyPr wrap="square" rtlCol="0">
            <a:spAutoFit/>
          </a:bodyPr>
          <a:lstStyle/>
          <a:p>
            <a:r>
              <a:rPr lang="en-US" sz="4000" dirty="0" smtClean="0">
                <a:latin typeface="AR JULIAN" panose="02000000000000000000" pitchFamily="2" charset="0"/>
              </a:rPr>
              <a:t>16</a:t>
            </a:r>
            <a:endParaRPr lang="en-US" sz="4000" dirty="0">
              <a:latin typeface="AR JULIAN" panose="02000000000000000000" pitchFamily="2" charset="0"/>
            </a:endParaRPr>
          </a:p>
        </p:txBody>
      </p:sp>
    </p:spTree>
    <p:extLst>
      <p:ext uri="{BB962C8B-B14F-4D97-AF65-F5344CB8AC3E}">
        <p14:creationId xmlns:p14="http://schemas.microsoft.com/office/powerpoint/2010/main" val="4095477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bg1"/>
                </a:solidFill>
                <a:latin typeface="Andalus" panose="02020603050405020304" pitchFamily="18" charset="-78"/>
                <a:cs typeface="Andalus" panose="02020603050405020304" pitchFamily="18" charset="-78"/>
              </a:rPr>
              <a:t>The Basics</a:t>
            </a:r>
            <a:endParaRPr lang="en-US" sz="5400" dirty="0">
              <a:solidFill>
                <a:schemeClr val="bg1"/>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491042" y="2058491"/>
            <a:ext cx="10515600" cy="4371975"/>
          </a:xfrm>
        </p:spPr>
        <p:txBody>
          <a:bodyPr>
            <a:normAutofit/>
          </a:bodyPr>
          <a:lstStyle/>
          <a:p>
            <a:pPr marL="0" indent="0">
              <a:buNone/>
            </a:pPr>
            <a:r>
              <a:rPr lang="en-US" sz="4200" b="1" dirty="0" smtClean="0">
                <a:solidFill>
                  <a:schemeClr val="bg1"/>
                </a:solidFill>
                <a:latin typeface="Kristen ITC" panose="03050502040202030202" pitchFamily="66" charset="0"/>
              </a:rPr>
              <a:t>What is carbon dioxide? </a:t>
            </a:r>
          </a:p>
          <a:p>
            <a:r>
              <a:rPr lang="en-US" sz="2900" b="1" dirty="0" smtClean="0">
                <a:solidFill>
                  <a:schemeClr val="bg1"/>
                </a:solidFill>
                <a:latin typeface="Kristen ITC" panose="03050502040202030202" pitchFamily="66" charset="0"/>
              </a:rPr>
              <a:t>Phase: gas</a:t>
            </a:r>
          </a:p>
          <a:p>
            <a:r>
              <a:rPr lang="en-US" sz="2900" b="1" dirty="0" smtClean="0">
                <a:solidFill>
                  <a:schemeClr val="bg1"/>
                </a:solidFill>
                <a:latin typeface="Kristen ITC" panose="03050502040202030202" pitchFamily="66" charset="0"/>
              </a:rPr>
              <a:t>Carbon dioxide = CO2</a:t>
            </a:r>
          </a:p>
          <a:p>
            <a:r>
              <a:rPr lang="en-US" sz="2900" b="1" dirty="0" smtClean="0">
                <a:solidFill>
                  <a:schemeClr val="bg1"/>
                </a:solidFill>
                <a:latin typeface="Kristen ITC" panose="03050502040202030202" pitchFamily="66" charset="0"/>
              </a:rPr>
              <a:t>most </a:t>
            </a:r>
            <a:r>
              <a:rPr lang="en-US" sz="2900" b="1" dirty="0">
                <a:solidFill>
                  <a:schemeClr val="bg1"/>
                </a:solidFill>
                <a:latin typeface="Kristen ITC" panose="03050502040202030202" pitchFamily="66" charset="0"/>
              </a:rPr>
              <a:t>important long-lived greenhouse </a:t>
            </a:r>
            <a:r>
              <a:rPr lang="en-US" sz="2900" b="1" dirty="0" smtClean="0">
                <a:solidFill>
                  <a:schemeClr val="bg1"/>
                </a:solidFill>
                <a:latin typeface="Kristen ITC" panose="03050502040202030202" pitchFamily="66" charset="0"/>
              </a:rPr>
              <a:t>gas</a:t>
            </a:r>
          </a:p>
          <a:p>
            <a:r>
              <a:rPr lang="en-US" sz="2900" b="1" dirty="0" smtClean="0">
                <a:solidFill>
                  <a:schemeClr val="bg1"/>
                </a:solidFill>
                <a:latin typeface="Kristen ITC" panose="03050502040202030202" pitchFamily="66" charset="0"/>
              </a:rPr>
              <a:t> </a:t>
            </a:r>
            <a:r>
              <a:rPr lang="en-US" sz="2900" b="1" dirty="0">
                <a:solidFill>
                  <a:schemeClr val="bg1"/>
                </a:solidFill>
                <a:latin typeface="Kristen ITC" panose="03050502040202030202" pitchFamily="66" charset="0"/>
              </a:rPr>
              <a:t>most abundant form of atmospheric </a:t>
            </a:r>
            <a:r>
              <a:rPr lang="en-US" sz="2900" b="1" dirty="0" smtClean="0">
                <a:solidFill>
                  <a:schemeClr val="bg1"/>
                </a:solidFill>
                <a:latin typeface="Kristen ITC" panose="03050502040202030202" pitchFamily="66" charset="0"/>
              </a:rPr>
              <a:t>carbon</a:t>
            </a:r>
          </a:p>
          <a:p>
            <a:pPr marL="0" indent="0">
              <a:buNone/>
            </a:pPr>
            <a:endParaRPr lang="en-US" b="1" dirty="0" smtClean="0">
              <a:solidFill>
                <a:schemeClr val="bg1"/>
              </a:solidFill>
              <a:latin typeface="Kristen ITC" panose="03050502040202030202" pitchFamily="66" charset="0"/>
            </a:endParaRPr>
          </a:p>
          <a:p>
            <a:pPr marL="0" indent="0">
              <a:buNone/>
            </a:pPr>
            <a:r>
              <a:rPr lang="en-US" b="1" dirty="0" smtClean="0">
                <a:solidFill>
                  <a:schemeClr val="bg1"/>
                </a:solidFill>
                <a:latin typeface="Kristen ITC" panose="03050502040202030202" pitchFamily="66" charset="0"/>
              </a:rPr>
              <a:t> </a:t>
            </a:r>
          </a:p>
          <a:p>
            <a:endParaRPr lang="en-US" b="1" dirty="0">
              <a:latin typeface="Times New Roman" panose="02020603050405020304" pitchFamily="18" charset="0"/>
              <a:cs typeface="Times New Roman" panose="02020603050405020304" pitchFamily="18" charset="0"/>
            </a:endParaRPr>
          </a:p>
          <a:p>
            <a:endParaRPr lang="en-US" dirty="0"/>
          </a:p>
        </p:txBody>
      </p:sp>
      <p:sp>
        <p:nvSpPr>
          <p:cNvPr id="4" name="Oval 3"/>
          <p:cNvSpPr/>
          <p:nvPr/>
        </p:nvSpPr>
        <p:spPr>
          <a:xfrm>
            <a:off x="7823200" y="711200"/>
            <a:ext cx="1295400" cy="12319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6934200" y="1416050"/>
            <a:ext cx="1092200" cy="1054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8915400" y="1427163"/>
            <a:ext cx="1092200" cy="1054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7042150" y="1758434"/>
            <a:ext cx="952500" cy="369332"/>
          </a:xfrm>
          <a:prstGeom prst="rect">
            <a:avLst/>
          </a:prstGeom>
          <a:noFill/>
        </p:spPr>
        <p:txBody>
          <a:bodyPr wrap="square" rtlCol="0">
            <a:spAutoFit/>
          </a:bodyPr>
          <a:lstStyle/>
          <a:p>
            <a:r>
              <a:rPr lang="en-US" dirty="0">
                <a:solidFill>
                  <a:prstClr val="black"/>
                </a:solidFill>
              </a:rPr>
              <a:t>Oxygen</a:t>
            </a:r>
          </a:p>
        </p:txBody>
      </p:sp>
      <p:sp>
        <p:nvSpPr>
          <p:cNvPr id="8" name="TextBox 7"/>
          <p:cNvSpPr txBox="1"/>
          <p:nvPr/>
        </p:nvSpPr>
        <p:spPr>
          <a:xfrm>
            <a:off x="9055100" y="1769547"/>
            <a:ext cx="952500" cy="369332"/>
          </a:xfrm>
          <a:prstGeom prst="rect">
            <a:avLst/>
          </a:prstGeom>
          <a:noFill/>
        </p:spPr>
        <p:txBody>
          <a:bodyPr wrap="square" rtlCol="0">
            <a:spAutoFit/>
          </a:bodyPr>
          <a:lstStyle/>
          <a:p>
            <a:r>
              <a:rPr lang="en-US" dirty="0">
                <a:solidFill>
                  <a:prstClr val="black"/>
                </a:solidFill>
              </a:rPr>
              <a:t>Oxygen</a:t>
            </a:r>
          </a:p>
        </p:txBody>
      </p:sp>
      <p:sp>
        <p:nvSpPr>
          <p:cNvPr id="9" name="TextBox 8"/>
          <p:cNvSpPr txBox="1"/>
          <p:nvPr/>
        </p:nvSpPr>
        <p:spPr>
          <a:xfrm>
            <a:off x="8074025" y="1098589"/>
            <a:ext cx="958850" cy="369332"/>
          </a:xfrm>
          <a:prstGeom prst="rect">
            <a:avLst/>
          </a:prstGeom>
          <a:noFill/>
        </p:spPr>
        <p:txBody>
          <a:bodyPr wrap="square" rtlCol="0">
            <a:spAutoFit/>
          </a:bodyPr>
          <a:lstStyle/>
          <a:p>
            <a:r>
              <a:rPr lang="en-US" dirty="0">
                <a:solidFill>
                  <a:prstClr val="black"/>
                </a:solidFill>
              </a:rPr>
              <a:t>Carbon</a:t>
            </a:r>
          </a:p>
        </p:txBody>
      </p:sp>
      <p:sp>
        <p:nvSpPr>
          <p:cNvPr id="10" name="TextBox 9"/>
          <p:cNvSpPr txBox="1"/>
          <p:nvPr/>
        </p:nvSpPr>
        <p:spPr>
          <a:xfrm>
            <a:off x="6353175" y="630021"/>
            <a:ext cx="2159000" cy="646331"/>
          </a:xfrm>
          <a:prstGeom prst="rect">
            <a:avLst/>
          </a:prstGeom>
          <a:noFill/>
        </p:spPr>
        <p:txBody>
          <a:bodyPr wrap="square" rtlCol="0">
            <a:spAutoFit/>
          </a:bodyPr>
          <a:lstStyle/>
          <a:p>
            <a:r>
              <a:rPr lang="en-US" b="1" dirty="0">
                <a:solidFill>
                  <a:prstClr val="white"/>
                </a:solidFill>
              </a:rPr>
              <a:t>Carbon Dioxide Molecule</a:t>
            </a:r>
          </a:p>
        </p:txBody>
      </p:sp>
      <p:sp>
        <p:nvSpPr>
          <p:cNvPr id="13" name="Oval 12"/>
          <p:cNvSpPr/>
          <p:nvPr/>
        </p:nvSpPr>
        <p:spPr>
          <a:xfrm>
            <a:off x="7209844" y="1467921"/>
            <a:ext cx="270456" cy="290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7476723" y="1479034"/>
            <a:ext cx="270456" cy="290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7371408" y="1530418"/>
            <a:ext cx="88470" cy="1191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7652485" y="1539979"/>
            <a:ext cx="88470" cy="1191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9492848" y="1516081"/>
            <a:ext cx="270456" cy="290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9202280" y="1516081"/>
            <a:ext cx="270456" cy="29051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9513285" y="1564707"/>
            <a:ext cx="88470" cy="1191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9224184" y="1553594"/>
            <a:ext cx="88470" cy="1191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8108991" y="769013"/>
            <a:ext cx="361909" cy="4034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8493166" y="782507"/>
            <a:ext cx="361909" cy="4034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8202654" y="991301"/>
            <a:ext cx="177800" cy="17392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8574999" y="1002113"/>
            <a:ext cx="177800" cy="17392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ight Arrow 25">
            <a:hlinkClick r:id="rId2" action="ppaction://hlinksldjump"/>
          </p:cNvPr>
          <p:cNvSpPr/>
          <p:nvPr/>
        </p:nvSpPr>
        <p:spPr>
          <a:xfrm rot="10800000">
            <a:off x="111288" y="6089832"/>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a:hlinkClick r:id="rId3" action="ppaction://hlinksldjump"/>
          </p:cNvPr>
          <p:cNvSpPr/>
          <p:nvPr/>
        </p:nvSpPr>
        <p:spPr>
          <a:xfrm>
            <a:off x="10842627" y="6075300"/>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0946521" y="6220202"/>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29" name="TextBox 28">
            <a:hlinkClick r:id="rId4" action="ppaction://hlinksldjump"/>
          </p:cNvPr>
          <p:cNvSpPr txBox="1"/>
          <p:nvPr/>
        </p:nvSpPr>
        <p:spPr>
          <a:xfrm>
            <a:off x="446565" y="6226428"/>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2"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1343499"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17</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752183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ndalus" panose="02020603050405020304" pitchFamily="18" charset="-78"/>
                <a:cs typeface="Andalus" panose="02020603050405020304" pitchFamily="18" charset="-78"/>
              </a:rPr>
              <a:t>Why do we care about carbon dioxide?</a:t>
            </a:r>
            <a:br>
              <a:rPr lang="en-US" b="1" dirty="0">
                <a:latin typeface="Andalus" panose="02020603050405020304" pitchFamily="18" charset="-78"/>
                <a:cs typeface="Andalus" panose="02020603050405020304" pitchFamily="18" charset="-78"/>
              </a:rPr>
            </a:br>
            <a:endParaRPr lang="en-US"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38200" y="1159098"/>
            <a:ext cx="10515600" cy="5698901"/>
          </a:xfrm>
          <a:ln>
            <a:noFill/>
          </a:ln>
        </p:spPr>
        <p:txBody>
          <a:bodyPr>
            <a:normAutofit/>
          </a:bodyPr>
          <a:lstStyle/>
          <a:p>
            <a:r>
              <a:rPr lang="en-US" sz="1600" dirty="0" smtClean="0">
                <a:latin typeface="Kristen ITC" panose="03050502040202030202" pitchFamily="66" charset="0"/>
                <a:cs typeface="Times New Roman" panose="02020603050405020304" pitchFamily="18" charset="0"/>
              </a:rPr>
              <a:t>Due </a:t>
            </a:r>
            <a:r>
              <a:rPr lang="en-US" sz="1600" dirty="0">
                <a:latin typeface="Kristen ITC" panose="03050502040202030202" pitchFamily="66" charset="0"/>
                <a:cs typeface="Times New Roman" panose="02020603050405020304" pitchFamily="18" charset="0"/>
              </a:rPr>
              <a:t>mostly to fossil fuel combustion (product of cars and factories), its concentration is increasing by about 2ppm (parts per million) per year.  </a:t>
            </a:r>
          </a:p>
          <a:p>
            <a:r>
              <a:rPr lang="en-US" sz="1600" dirty="0">
                <a:latin typeface="Kristen ITC" panose="03050502040202030202" pitchFamily="66" charset="0"/>
                <a:cs typeface="Times New Roman" panose="02020603050405020304" pitchFamily="18" charset="0"/>
              </a:rPr>
              <a:t>Monitoring atmospheric </a:t>
            </a:r>
            <a:r>
              <a:rPr lang="en-US" sz="1600" dirty="0" smtClean="0">
                <a:latin typeface="Kristen ITC" panose="03050502040202030202" pitchFamily="66" charset="0"/>
                <a:cs typeface="Times New Roman" panose="02020603050405020304" pitchFamily="18" charset="0"/>
              </a:rPr>
              <a:t>carbon dioxide </a:t>
            </a:r>
            <a:r>
              <a:rPr lang="en-US" sz="1600" dirty="0">
                <a:latin typeface="Kristen ITC" panose="03050502040202030202" pitchFamily="66" charset="0"/>
                <a:cs typeface="Times New Roman" panose="02020603050405020304" pitchFamily="18" charset="0"/>
              </a:rPr>
              <a:t>concentration is crucial to GMD and to the climate science community because it prevents heat from escaping to space (so our planet can stay warm) and is the single largest cause of global warming.  </a:t>
            </a:r>
          </a:p>
          <a:p>
            <a:r>
              <a:rPr lang="en-US" sz="1600" dirty="0" smtClean="0">
                <a:latin typeface="Kristen ITC" panose="03050502040202030202" pitchFamily="66" charset="0"/>
                <a:cs typeface="Times New Roman" panose="02020603050405020304" pitchFamily="18" charset="0"/>
              </a:rPr>
              <a:t>Carbon dioxide </a:t>
            </a:r>
            <a:r>
              <a:rPr lang="en-US" sz="1600" dirty="0">
                <a:latin typeface="Kristen ITC" panose="03050502040202030202" pitchFamily="66" charset="0"/>
                <a:cs typeface="Times New Roman" panose="02020603050405020304" pitchFamily="18" charset="0"/>
              </a:rPr>
              <a:t>is a gas that dissolves easily in </a:t>
            </a:r>
            <a:r>
              <a:rPr lang="en-US" sz="1600" dirty="0" smtClean="0">
                <a:latin typeface="Kristen ITC" panose="03050502040202030202" pitchFamily="66" charset="0"/>
                <a:cs typeface="Times New Roman" panose="02020603050405020304" pitchFamily="18" charset="0"/>
              </a:rPr>
              <a:t>water: when it dissolves in water it turns into an acid (carbonic acid).</a:t>
            </a:r>
          </a:p>
          <a:p>
            <a:pPr lvl="1"/>
            <a:r>
              <a:rPr lang="en-US" sz="1600" dirty="0" smtClean="0">
                <a:latin typeface="Kristen ITC" panose="03050502040202030202" pitchFamily="66" charset="0"/>
                <a:cs typeface="Times New Roman" panose="02020603050405020304" pitchFamily="18" charset="0"/>
              </a:rPr>
              <a:t>This means that because the amount of carbon dioxide is increasing, the amount of acid in the ocean is increasing.</a:t>
            </a:r>
          </a:p>
          <a:p>
            <a:pPr lvl="1"/>
            <a:r>
              <a:rPr lang="en-US" sz="1600" dirty="0" smtClean="0">
                <a:latin typeface="Kristen ITC" panose="03050502040202030202" pitchFamily="66" charset="0"/>
                <a:cs typeface="Times New Roman" panose="02020603050405020304" pitchFamily="18" charset="0"/>
              </a:rPr>
              <a:t>A higher acidity in the oceans harms coral reefs and ultimately changes the ocean food chain.</a:t>
            </a:r>
          </a:p>
          <a:p>
            <a:pPr lvl="1"/>
            <a:r>
              <a:rPr lang="en-US" sz="1600" dirty="0" smtClean="0">
                <a:latin typeface="Kristen ITC" panose="03050502040202030202" pitchFamily="66" charset="0"/>
                <a:cs typeface="Times New Roman" panose="02020603050405020304" pitchFamily="18" charset="0"/>
              </a:rPr>
              <a:t>Changing the ocean food chain has the potential to harm many species.</a:t>
            </a:r>
          </a:p>
          <a:p>
            <a:r>
              <a:rPr lang="en-US" sz="1600" dirty="0" smtClean="0">
                <a:latin typeface="Kristen ITC" panose="03050502040202030202" pitchFamily="66" charset="0"/>
                <a:cs typeface="Times New Roman" panose="02020603050405020304" pitchFamily="18" charset="0"/>
              </a:rPr>
              <a:t>Once carbon dioxide is put into the atmosphere/oceans, it does not simply disappear by natural processes; it remains in the atmosphere-ocean system for thousands of years.</a:t>
            </a:r>
            <a:endParaRPr lang="en-US" sz="1600" dirty="0">
              <a:latin typeface="Kristen ITC" panose="03050502040202030202" pitchFamily="66" charset="0"/>
              <a:cs typeface="Times New Roman" panose="02020603050405020304" pitchFamily="18" charset="0"/>
            </a:endParaRPr>
          </a:p>
          <a:p>
            <a:r>
              <a:rPr lang="en-US" sz="1600" dirty="0" smtClean="0">
                <a:latin typeface="Kristen ITC" panose="03050502040202030202" pitchFamily="66" charset="0"/>
                <a:cs typeface="Times New Roman" panose="02020603050405020304" pitchFamily="18" charset="0"/>
              </a:rPr>
              <a:t>Because carbon dioxide is a greenhouse gas it absorbs heat radiation released from the Earth that would otherwise leave our atmosphere and go into space.</a:t>
            </a:r>
          </a:p>
          <a:p>
            <a:pPr lvl="1"/>
            <a:r>
              <a:rPr lang="en-US" sz="1600" dirty="0" smtClean="0">
                <a:latin typeface="Kristen ITC" panose="03050502040202030202" pitchFamily="66" charset="0"/>
                <a:cs typeface="Times New Roman" panose="02020603050405020304" pitchFamily="18" charset="0"/>
              </a:rPr>
              <a:t>So, more carbon dioxide means more heat is getting “trapped” in Earth’s atmosphere and heating the climate system.</a:t>
            </a:r>
          </a:p>
          <a:p>
            <a:pPr lvl="1"/>
            <a:r>
              <a:rPr lang="en-US" sz="1600" dirty="0" smtClean="0">
                <a:latin typeface="Kristen ITC" panose="03050502040202030202" pitchFamily="66" charset="0"/>
                <a:cs typeface="Times New Roman" panose="02020603050405020304" pitchFamily="18" charset="0"/>
              </a:rPr>
              <a:t>The effects of this will likely last for many future generations.</a:t>
            </a:r>
            <a:endParaRPr lang="en-US" sz="1600" dirty="0">
              <a:latin typeface="Kristen ITC" panose="03050502040202030202" pitchFamily="66"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4" name="Right Arrow 3">
            <a:hlinkClick r:id="rId2" action="ppaction://hlinksldjump"/>
          </p:cNvPr>
          <p:cNvSpPr/>
          <p:nvPr/>
        </p:nvSpPr>
        <p:spPr>
          <a:xfrm rot="10800000">
            <a:off x="201468" y="601859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hlinkClick r:id="rId3" action="ppaction://hlinksldjump"/>
          </p:cNvPr>
          <p:cNvSpPr/>
          <p:nvPr/>
        </p:nvSpPr>
        <p:spPr>
          <a:xfrm>
            <a:off x="10924010" y="599911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4" action="ppaction://hlinksldjump"/>
          </p:cNvPr>
          <p:cNvSpPr txBox="1"/>
          <p:nvPr/>
        </p:nvSpPr>
        <p:spPr>
          <a:xfrm>
            <a:off x="508611" y="6155187"/>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2"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7" name="Rectangle 6"/>
          <p:cNvSpPr/>
          <p:nvPr/>
        </p:nvSpPr>
        <p:spPr>
          <a:xfrm>
            <a:off x="11012846" y="6155187"/>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467691" y="0"/>
            <a:ext cx="864230" cy="707886"/>
          </a:xfrm>
          <a:prstGeom prst="rect">
            <a:avLst/>
          </a:prstGeom>
          <a:noFill/>
        </p:spPr>
        <p:txBody>
          <a:bodyPr wrap="square" rtlCol="0">
            <a:spAutoFit/>
          </a:bodyPr>
          <a:lstStyle/>
          <a:p>
            <a:r>
              <a:rPr lang="en-US" sz="4000" dirty="0" smtClean="0">
                <a:latin typeface="AR JULIAN" panose="02000000000000000000" pitchFamily="2" charset="0"/>
              </a:rPr>
              <a:t>18</a:t>
            </a:r>
            <a:endParaRPr lang="en-US" sz="4000" dirty="0">
              <a:latin typeface="AR JULIAN" panose="02000000000000000000" pitchFamily="2" charset="0"/>
            </a:endParaRPr>
          </a:p>
        </p:txBody>
      </p:sp>
    </p:spTree>
    <p:extLst>
      <p:ext uri="{BB962C8B-B14F-4D97-AF65-F5344CB8AC3E}">
        <p14:creationId xmlns:p14="http://schemas.microsoft.com/office/powerpoint/2010/main" val="3355540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TextBox 3"/>
          <p:cNvSpPr txBox="1"/>
          <p:nvPr/>
        </p:nvSpPr>
        <p:spPr>
          <a:xfrm>
            <a:off x="965915" y="618186"/>
            <a:ext cx="10341736" cy="5139869"/>
          </a:xfrm>
          <a:prstGeom prst="rect">
            <a:avLst/>
          </a:prstGeom>
          <a:noFill/>
        </p:spPr>
        <p:txBody>
          <a:bodyPr wrap="square" rtlCol="0">
            <a:spAutoFit/>
          </a:bodyPr>
          <a:lstStyle/>
          <a:p>
            <a:r>
              <a:rPr lang="en-US" sz="4000" dirty="0">
                <a:solidFill>
                  <a:schemeClr val="bg1"/>
                </a:solidFill>
                <a:latin typeface="Kristen ITC" panose="03050502040202030202" pitchFamily="66" charset="0"/>
                <a:cs typeface="Andalus" panose="02020603050405020304" pitchFamily="18" charset="-78"/>
              </a:rPr>
              <a:t>Something important to take away from </a:t>
            </a:r>
            <a:r>
              <a:rPr lang="en-US" sz="4000" dirty="0" smtClean="0">
                <a:solidFill>
                  <a:schemeClr val="bg1"/>
                </a:solidFill>
                <a:latin typeface="Kristen ITC" panose="03050502040202030202" pitchFamily="66" charset="0"/>
                <a:cs typeface="Andalus" panose="02020603050405020304" pitchFamily="18" charset="-78"/>
              </a:rPr>
              <a:t>this…</a:t>
            </a:r>
          </a:p>
          <a:p>
            <a:endParaRPr lang="en-US" sz="4000" dirty="0" smtClean="0">
              <a:solidFill>
                <a:schemeClr val="bg1"/>
              </a:solidFill>
              <a:latin typeface="Kristen ITC" panose="03050502040202030202" pitchFamily="66" charset="0"/>
            </a:endParaRPr>
          </a:p>
          <a:p>
            <a:pPr marL="285750" indent="-285750">
              <a:buFont typeface="Arial" panose="020B0604020202020204" pitchFamily="34" charset="0"/>
              <a:buChar char="•"/>
            </a:pPr>
            <a:r>
              <a:rPr lang="en-US" sz="2800" dirty="0" smtClean="0">
                <a:solidFill>
                  <a:schemeClr val="bg1"/>
                </a:solidFill>
                <a:latin typeface="Kristen ITC" panose="03050502040202030202" pitchFamily="66" charset="0"/>
                <a:cs typeface="Times New Roman" panose="02020603050405020304" pitchFamily="18" charset="0"/>
              </a:rPr>
              <a:t>Carbon </a:t>
            </a:r>
            <a:r>
              <a:rPr lang="en-US" sz="2800" dirty="0">
                <a:solidFill>
                  <a:schemeClr val="bg1"/>
                </a:solidFill>
                <a:latin typeface="Kristen ITC" panose="03050502040202030202" pitchFamily="66" charset="0"/>
                <a:cs typeface="Times New Roman" panose="02020603050405020304" pitchFamily="18" charset="0"/>
              </a:rPr>
              <a:t>dioxide is </a:t>
            </a:r>
            <a:r>
              <a:rPr lang="en-US" sz="2800" dirty="0" smtClean="0">
                <a:solidFill>
                  <a:schemeClr val="bg1"/>
                </a:solidFill>
                <a:latin typeface="Kristen ITC" panose="03050502040202030202" pitchFamily="66" charset="0"/>
                <a:cs typeface="Times New Roman" panose="02020603050405020304" pitchFamily="18" charset="0"/>
              </a:rPr>
              <a:t>the largest </a:t>
            </a:r>
            <a:r>
              <a:rPr lang="en-US" sz="2800" dirty="0">
                <a:solidFill>
                  <a:schemeClr val="bg1"/>
                </a:solidFill>
                <a:latin typeface="Kristen ITC" panose="03050502040202030202" pitchFamily="66" charset="0"/>
                <a:cs typeface="Times New Roman" panose="02020603050405020304" pitchFamily="18" charset="0"/>
              </a:rPr>
              <a:t>contributor to climate </a:t>
            </a:r>
            <a:r>
              <a:rPr lang="en-US" sz="2800" dirty="0" smtClean="0">
                <a:solidFill>
                  <a:schemeClr val="bg1"/>
                </a:solidFill>
                <a:latin typeface="Kristen ITC" panose="03050502040202030202" pitchFamily="66" charset="0"/>
                <a:cs typeface="Times New Roman" panose="02020603050405020304" pitchFamily="18" charset="0"/>
              </a:rPr>
              <a:t>change.</a:t>
            </a:r>
          </a:p>
          <a:p>
            <a:pPr marL="285750" indent="-285750">
              <a:buFont typeface="Arial" panose="020B0604020202020204" pitchFamily="34" charset="0"/>
              <a:buChar char="•"/>
            </a:pPr>
            <a:r>
              <a:rPr lang="en-US" sz="2800" dirty="0" smtClean="0">
                <a:solidFill>
                  <a:schemeClr val="bg1"/>
                </a:solidFill>
                <a:latin typeface="Kristen ITC" panose="03050502040202030202" pitchFamily="66" charset="0"/>
                <a:cs typeface="Times New Roman" panose="02020603050405020304" pitchFamily="18" charset="0"/>
              </a:rPr>
              <a:t>Climate change </a:t>
            </a:r>
            <a:r>
              <a:rPr lang="en-US" sz="2800" dirty="0">
                <a:solidFill>
                  <a:schemeClr val="bg1"/>
                </a:solidFill>
                <a:latin typeface="Kristen ITC" panose="03050502040202030202" pitchFamily="66" charset="0"/>
                <a:cs typeface="Times New Roman" panose="02020603050405020304" pitchFamily="18" charset="0"/>
              </a:rPr>
              <a:t>has </a:t>
            </a:r>
            <a:r>
              <a:rPr lang="en-US" sz="2800" dirty="0" smtClean="0">
                <a:solidFill>
                  <a:schemeClr val="bg1"/>
                </a:solidFill>
                <a:latin typeface="Kristen ITC" panose="03050502040202030202" pitchFamily="66" charset="0"/>
                <a:cs typeface="Times New Roman" panose="02020603050405020304" pitchFamily="18" charset="0"/>
              </a:rPr>
              <a:t>many negative effects </a:t>
            </a:r>
            <a:r>
              <a:rPr lang="en-US" sz="2800" dirty="0">
                <a:solidFill>
                  <a:schemeClr val="bg1"/>
                </a:solidFill>
                <a:latin typeface="Kristen ITC" panose="03050502040202030202" pitchFamily="66" charset="0"/>
                <a:cs typeface="Times New Roman" panose="02020603050405020304" pitchFamily="18" charset="0"/>
              </a:rPr>
              <a:t>on our </a:t>
            </a:r>
            <a:r>
              <a:rPr lang="en-US" sz="2800" dirty="0" smtClean="0">
                <a:solidFill>
                  <a:schemeClr val="bg1"/>
                </a:solidFill>
                <a:latin typeface="Kristen ITC" panose="03050502040202030202" pitchFamily="66" charset="0"/>
                <a:cs typeface="Times New Roman" panose="02020603050405020304" pitchFamily="18" charset="0"/>
              </a:rPr>
              <a:t>environment.</a:t>
            </a:r>
          </a:p>
          <a:p>
            <a:pPr marL="285750" indent="-285750">
              <a:buFont typeface="Arial" panose="020B0604020202020204" pitchFamily="34" charset="0"/>
              <a:buChar char="•"/>
            </a:pPr>
            <a:r>
              <a:rPr lang="en-US" sz="2800" dirty="0" smtClean="0">
                <a:solidFill>
                  <a:schemeClr val="bg1"/>
                </a:solidFill>
                <a:latin typeface="Kristen ITC" panose="03050502040202030202" pitchFamily="66" charset="0"/>
                <a:cs typeface="Times New Roman" panose="02020603050405020304" pitchFamily="18" charset="0"/>
              </a:rPr>
              <a:t>People </a:t>
            </a:r>
            <a:r>
              <a:rPr lang="en-US" sz="2800" dirty="0">
                <a:solidFill>
                  <a:schemeClr val="bg1"/>
                </a:solidFill>
                <a:latin typeface="Kristen ITC" panose="03050502040202030202" pitchFamily="66" charset="0"/>
                <a:cs typeface="Times New Roman" panose="02020603050405020304" pitchFamily="18" charset="0"/>
              </a:rPr>
              <a:t>play a large role in contributing CO</a:t>
            </a:r>
            <a:r>
              <a:rPr lang="en-US" dirty="0">
                <a:solidFill>
                  <a:schemeClr val="bg1"/>
                </a:solidFill>
                <a:latin typeface="Kristen ITC" panose="03050502040202030202" pitchFamily="66" charset="0"/>
                <a:cs typeface="Times New Roman" panose="02020603050405020304" pitchFamily="18" charset="0"/>
              </a:rPr>
              <a:t>2</a:t>
            </a:r>
            <a:r>
              <a:rPr lang="en-US" sz="2800" dirty="0">
                <a:solidFill>
                  <a:schemeClr val="bg1"/>
                </a:solidFill>
                <a:latin typeface="Kristen ITC" panose="03050502040202030202" pitchFamily="66" charset="0"/>
                <a:cs typeface="Times New Roman" panose="02020603050405020304" pitchFamily="18" charset="0"/>
              </a:rPr>
              <a:t> to the atmosphere and we need to take action in order to reduce </a:t>
            </a:r>
            <a:r>
              <a:rPr lang="en-US" sz="2800" dirty="0" smtClean="0">
                <a:solidFill>
                  <a:schemeClr val="bg1"/>
                </a:solidFill>
                <a:latin typeface="Kristen ITC" panose="03050502040202030202" pitchFamily="66" charset="0"/>
                <a:cs typeface="Times New Roman" panose="02020603050405020304" pitchFamily="18" charset="0"/>
              </a:rPr>
              <a:t>emissions.</a:t>
            </a:r>
            <a:endParaRPr lang="en-US" sz="2800" dirty="0">
              <a:solidFill>
                <a:schemeClr val="bg1"/>
              </a:solidFill>
              <a:latin typeface="Kristen ITC" panose="03050502040202030202" pitchFamily="66" charset="0"/>
              <a:cs typeface="Times New Roman" panose="02020603050405020304" pitchFamily="18" charset="0"/>
            </a:endParaRPr>
          </a:p>
        </p:txBody>
      </p:sp>
      <p:sp>
        <p:nvSpPr>
          <p:cNvPr id="5" name="Right Arrow 4">
            <a:hlinkClick r:id="rId2" action="ppaction://hlinksldjump"/>
          </p:cNvPr>
          <p:cNvSpPr/>
          <p:nvPr/>
        </p:nvSpPr>
        <p:spPr>
          <a:xfrm rot="10800000">
            <a:off x="156036" y="595404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3" action="ppaction://hlinksldjump"/>
          </p:cNvPr>
          <p:cNvSpPr/>
          <p:nvPr/>
        </p:nvSpPr>
        <p:spPr>
          <a:xfrm>
            <a:off x="10826279" y="595404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4" action="ppaction://hlinksldjump"/>
          </p:cNvPr>
          <p:cNvSpPr txBox="1"/>
          <p:nvPr/>
        </p:nvSpPr>
        <p:spPr>
          <a:xfrm>
            <a:off x="463178" y="6062646"/>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2"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8" name="Rectangle 7"/>
          <p:cNvSpPr/>
          <p:nvPr/>
        </p:nvSpPr>
        <p:spPr>
          <a:xfrm>
            <a:off x="10901822" y="6090637"/>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327770" y="0"/>
            <a:ext cx="864230" cy="707886"/>
          </a:xfrm>
          <a:prstGeom prst="rect">
            <a:avLst/>
          </a:prstGeom>
          <a:noFill/>
        </p:spPr>
        <p:txBody>
          <a:bodyPr wrap="square" rtlCol="0">
            <a:spAutoFit/>
          </a:bodyPr>
          <a:lstStyle/>
          <a:p>
            <a:r>
              <a:rPr lang="en-US" sz="4000" dirty="0" smtClean="0">
                <a:latin typeface="AR JULIAN" panose="02000000000000000000" pitchFamily="2" charset="0"/>
              </a:rPr>
              <a:t>19</a:t>
            </a:r>
            <a:endParaRPr lang="en-US" sz="4000" dirty="0">
              <a:latin typeface="AR JULIAN" panose="02000000000000000000" pitchFamily="2" charset="0"/>
            </a:endParaRPr>
          </a:p>
        </p:txBody>
      </p:sp>
    </p:spTree>
    <p:extLst>
      <p:ext uri="{BB962C8B-B14F-4D97-AF65-F5344CB8AC3E}">
        <p14:creationId xmlns:p14="http://schemas.microsoft.com/office/powerpoint/2010/main" val="4173656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arbon 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440" y="1211513"/>
            <a:ext cx="11472588" cy="54699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7440" y="223458"/>
            <a:ext cx="10515600" cy="1325563"/>
          </a:xfrm>
        </p:spPr>
        <p:txBody>
          <a:bodyPr>
            <a:normAutofit/>
          </a:bodyPr>
          <a:lstStyle/>
          <a:p>
            <a:r>
              <a:rPr lang="en-US" sz="3200" dirty="0" smtClean="0">
                <a:latin typeface="Andalus" panose="02020603050405020304" pitchFamily="18" charset="-78"/>
                <a:cs typeface="Andalus" panose="02020603050405020304" pitchFamily="18" charset="-78"/>
              </a:rPr>
              <a:t>How does carbon move around our atmosphere and ecosystems?</a:t>
            </a:r>
            <a:endParaRPr lang="en-US" sz="3200" dirty="0">
              <a:latin typeface="Andalus" panose="02020603050405020304" pitchFamily="18" charset="-78"/>
              <a:cs typeface="Andalus" panose="02020603050405020304" pitchFamily="18" charset="-78"/>
            </a:endParaRPr>
          </a:p>
        </p:txBody>
      </p:sp>
      <p:sp>
        <p:nvSpPr>
          <p:cNvPr id="5" name="Right Arrow 4">
            <a:hlinkClick r:id="rId3" action="ppaction://hlinksldjump"/>
          </p:cNvPr>
          <p:cNvSpPr/>
          <p:nvPr/>
        </p:nvSpPr>
        <p:spPr>
          <a:xfrm rot="10800000">
            <a:off x="173137" y="6069733"/>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4" action="ppaction://hlinksldjump"/>
          </p:cNvPr>
          <p:cNvSpPr txBox="1"/>
          <p:nvPr/>
        </p:nvSpPr>
        <p:spPr>
          <a:xfrm>
            <a:off x="387440" y="6197599"/>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7" name="Right Arrow 6">
            <a:hlinkClick r:id="rId5" action="ppaction://hlinksldjump"/>
          </p:cNvPr>
          <p:cNvSpPr/>
          <p:nvPr/>
        </p:nvSpPr>
        <p:spPr>
          <a:xfrm>
            <a:off x="10928583" y="6069733"/>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003947" y="6245562"/>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5"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506770" y="0"/>
            <a:ext cx="864230" cy="707886"/>
          </a:xfrm>
          <a:prstGeom prst="rect">
            <a:avLst/>
          </a:prstGeom>
          <a:noFill/>
        </p:spPr>
        <p:txBody>
          <a:bodyPr wrap="square" rtlCol="0">
            <a:spAutoFit/>
          </a:bodyPr>
          <a:lstStyle/>
          <a:p>
            <a:r>
              <a:rPr lang="en-US" sz="4000" dirty="0" smtClean="0">
                <a:latin typeface="AR JULIAN" panose="02000000000000000000" pitchFamily="2" charset="0"/>
              </a:rPr>
              <a:t>20</a:t>
            </a:r>
            <a:endParaRPr lang="en-US" sz="4000" dirty="0">
              <a:latin typeface="AR JULIAN" panose="02000000000000000000" pitchFamily="2" charset="0"/>
            </a:endParaRPr>
          </a:p>
        </p:txBody>
      </p:sp>
    </p:spTree>
    <p:extLst>
      <p:ext uri="{BB962C8B-B14F-4D97-AF65-F5344CB8AC3E}">
        <p14:creationId xmlns:p14="http://schemas.microsoft.com/office/powerpoint/2010/main" val="3416681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smtClean="0">
                <a:latin typeface="Times New Roman" panose="02020603050405020304" pitchFamily="18" charset="0"/>
                <a:cs typeface="Times New Roman" panose="02020603050405020304" pitchFamily="18" charset="0"/>
              </a:rPr>
              <a:t>Keeping in mind the Carbon Cycle image from the previous slide, take a look at the two images below from 1960 and 2010. What differences do you notice?</a:t>
            </a:r>
            <a:endParaRPr lang="en-US" sz="36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258" y="1961016"/>
            <a:ext cx="5828742" cy="44744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61015"/>
            <a:ext cx="5878286" cy="4512513"/>
          </a:xfrm>
          <a:prstGeom prst="rect">
            <a:avLst/>
          </a:prstGeom>
        </p:spPr>
      </p:pic>
      <p:sp>
        <p:nvSpPr>
          <p:cNvPr id="6" name="TextBox 5"/>
          <p:cNvSpPr txBox="1"/>
          <p:nvPr/>
        </p:nvSpPr>
        <p:spPr>
          <a:xfrm>
            <a:off x="2837543" y="6435496"/>
            <a:ext cx="61976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Once you observe some differences move on to the next slide!</a:t>
            </a:r>
            <a:endParaRPr lang="en-US" dirty="0">
              <a:latin typeface="Times New Roman" panose="02020603050405020304" pitchFamily="18" charset="0"/>
              <a:cs typeface="Times New Roman" panose="02020603050405020304" pitchFamily="18" charset="0"/>
            </a:endParaRPr>
          </a:p>
        </p:txBody>
      </p:sp>
      <p:sp>
        <p:nvSpPr>
          <p:cNvPr id="7" name="Right Arrow 6">
            <a:hlinkClick r:id="rId4" action="ppaction://hlinksldjump"/>
          </p:cNvPr>
          <p:cNvSpPr/>
          <p:nvPr/>
        </p:nvSpPr>
        <p:spPr>
          <a:xfrm rot="10800000">
            <a:off x="174333" y="6231923"/>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rId5" action="ppaction://hlinksldjump"/>
          </p:cNvPr>
          <p:cNvSpPr txBox="1"/>
          <p:nvPr/>
        </p:nvSpPr>
        <p:spPr>
          <a:xfrm>
            <a:off x="418430" y="6363024"/>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4"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9" name="Right Arrow 8">
            <a:hlinkClick r:id="rId6" action="ppaction://hlinksldjump"/>
          </p:cNvPr>
          <p:cNvSpPr/>
          <p:nvPr/>
        </p:nvSpPr>
        <p:spPr>
          <a:xfrm>
            <a:off x="10826279" y="6197599"/>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006642" y="6342925"/>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6"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1392349" y="-8626"/>
            <a:ext cx="864230" cy="707886"/>
          </a:xfrm>
          <a:prstGeom prst="rect">
            <a:avLst/>
          </a:prstGeom>
          <a:noFill/>
        </p:spPr>
        <p:txBody>
          <a:bodyPr wrap="square" rtlCol="0">
            <a:spAutoFit/>
          </a:bodyPr>
          <a:lstStyle/>
          <a:p>
            <a:r>
              <a:rPr lang="en-US" sz="4000" dirty="0" smtClean="0">
                <a:latin typeface="AR JULIAN" panose="02000000000000000000" pitchFamily="2" charset="0"/>
              </a:rPr>
              <a:t>21</a:t>
            </a:r>
            <a:endParaRPr lang="en-US" sz="4000" dirty="0">
              <a:latin typeface="AR JULIAN" panose="02000000000000000000" pitchFamily="2" charset="0"/>
            </a:endParaRPr>
          </a:p>
        </p:txBody>
      </p:sp>
    </p:spTree>
    <p:extLst>
      <p:ext uri="{BB962C8B-B14F-4D97-AF65-F5344CB8AC3E}">
        <p14:creationId xmlns:p14="http://schemas.microsoft.com/office/powerpoint/2010/main" val="365300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smtClean="0">
                <a:latin typeface="Times New Roman" panose="02020603050405020304" pitchFamily="18" charset="0"/>
                <a:cs typeface="Times New Roman" panose="02020603050405020304" pitchFamily="18" charset="0"/>
              </a:rPr>
              <a:t>If you paid close attention to the numbers you should have noticed that in 2010 the contributions from humans/factories have greatly increased since 1960 while carbon dioxide contributions from deforestation have actually decreased.</a:t>
            </a:r>
            <a:endParaRPr lang="en-US" sz="2800" dirty="0">
              <a:latin typeface="Times New Roman" panose="02020603050405020304" pitchFamily="18" charset="0"/>
              <a:cs typeface="Times New Roman" panose="02020603050405020304" pitchFamily="18" charset="0"/>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58" y="1961016"/>
            <a:ext cx="5828742" cy="44744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61015"/>
            <a:ext cx="5878286" cy="4512513"/>
          </a:xfrm>
          <a:prstGeom prst="rect">
            <a:avLst/>
          </a:prstGeom>
        </p:spPr>
      </p:pic>
      <p:sp>
        <p:nvSpPr>
          <p:cNvPr id="6" name="Right Arrow 5">
            <a:hlinkClick r:id="rId4" action="ppaction://hlinksldjump"/>
          </p:cNvPr>
          <p:cNvSpPr/>
          <p:nvPr/>
        </p:nvSpPr>
        <p:spPr>
          <a:xfrm rot="10800000">
            <a:off x="174333" y="6231923"/>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5" action="ppaction://hlinksldjump"/>
          </p:cNvPr>
          <p:cNvSpPr txBox="1"/>
          <p:nvPr/>
        </p:nvSpPr>
        <p:spPr>
          <a:xfrm>
            <a:off x="418430" y="6363024"/>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4"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8" name="Right Arrow 7">
            <a:hlinkClick r:id="rId6" action="ppaction://hlinksldjump"/>
          </p:cNvPr>
          <p:cNvSpPr/>
          <p:nvPr/>
        </p:nvSpPr>
        <p:spPr>
          <a:xfrm>
            <a:off x="10826279" y="6197599"/>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006642" y="6342925"/>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6"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362473" y="5550199"/>
            <a:ext cx="4283445" cy="923330"/>
          </a:xfrm>
          <a:prstGeom prst="rect">
            <a:avLst/>
          </a:prstGeom>
          <a:solidFill>
            <a:schemeClr val="accent3">
              <a:lumMod val="75000"/>
            </a:schemeClr>
          </a:solidFill>
          <a:ln>
            <a:solidFill>
              <a:schemeClr val="tx1"/>
            </a:solidFill>
          </a:ln>
        </p:spPr>
        <p:txBody>
          <a:bodyPr wrap="square" rtlCol="0">
            <a:spAutoFit/>
          </a:bodyPr>
          <a:lstStyle/>
          <a:p>
            <a:r>
              <a:rPr lang="en-US" dirty="0" smtClean="0">
                <a:latin typeface="Times New Roman" panose="02020603050405020304" pitchFamily="18" charset="0"/>
                <a:cs typeface="Times New Roman" panose="02020603050405020304" pitchFamily="18" charset="0"/>
              </a:rPr>
              <a:t>Because more carbon dioxide is being placed into the atmosphere more is being returned to our land and oceans</a:t>
            </a:r>
            <a:r>
              <a:rPr lang="en-US" dirty="0" smtClean="0"/>
              <a:t>.</a:t>
            </a:r>
            <a:endParaRPr lang="en-US" dirty="0"/>
          </a:p>
        </p:txBody>
      </p:sp>
      <p:sp>
        <p:nvSpPr>
          <p:cNvPr id="11" name="TextBox 10"/>
          <p:cNvSpPr txBox="1"/>
          <p:nvPr/>
        </p:nvSpPr>
        <p:spPr>
          <a:xfrm>
            <a:off x="11484575" y="0"/>
            <a:ext cx="864230" cy="707886"/>
          </a:xfrm>
          <a:prstGeom prst="rect">
            <a:avLst/>
          </a:prstGeom>
          <a:noFill/>
        </p:spPr>
        <p:txBody>
          <a:bodyPr wrap="square" rtlCol="0">
            <a:spAutoFit/>
          </a:bodyPr>
          <a:lstStyle/>
          <a:p>
            <a:r>
              <a:rPr lang="en-US" sz="4000" dirty="0" smtClean="0">
                <a:latin typeface="AR JULIAN" panose="02000000000000000000" pitchFamily="2" charset="0"/>
              </a:rPr>
              <a:t>22</a:t>
            </a:r>
            <a:endParaRPr lang="en-US" sz="4000" dirty="0">
              <a:latin typeface="AR JULIAN" panose="02000000000000000000" pitchFamily="2" charset="0"/>
            </a:endParaRPr>
          </a:p>
        </p:txBody>
      </p:sp>
    </p:spTree>
    <p:extLst>
      <p:ext uri="{BB962C8B-B14F-4D97-AF65-F5344CB8AC3E}">
        <p14:creationId xmlns:p14="http://schemas.microsoft.com/office/powerpoint/2010/main" val="391483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31955" y="0"/>
            <a:ext cx="12223955" cy="406703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noaa building boul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0546" y="0"/>
            <a:ext cx="2921454" cy="1947636"/>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hlinkClick r:id="rId3" action="ppaction://hlinksldjump"/>
          </p:cNvPr>
          <p:cNvSpPr/>
          <p:nvPr/>
        </p:nvSpPr>
        <p:spPr>
          <a:xfrm>
            <a:off x="10951333" y="599982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5187" y="120480"/>
            <a:ext cx="10515600" cy="1325563"/>
          </a:xfrm>
        </p:spPr>
        <p:txBody>
          <a:bodyPr>
            <a:normAutofit/>
          </a:bodyPr>
          <a:lstStyle/>
          <a:p>
            <a:pPr algn="ctr"/>
            <a:r>
              <a:rPr lang="en-US" sz="3600" dirty="0" smtClean="0">
                <a:solidFill>
                  <a:schemeClr val="bg1"/>
                </a:solidFill>
                <a:latin typeface="Andalus" panose="02020603050405020304" pitchFamily="18" charset="-78"/>
                <a:cs typeface="Andalus" panose="02020603050405020304" pitchFamily="18" charset="-78"/>
              </a:rPr>
              <a:t>The Global Monitoring Division’s </a:t>
            </a:r>
            <a:br>
              <a:rPr lang="en-US" sz="3600" dirty="0" smtClean="0">
                <a:solidFill>
                  <a:schemeClr val="bg1"/>
                </a:solidFill>
                <a:latin typeface="Andalus" panose="02020603050405020304" pitchFamily="18" charset="-78"/>
                <a:cs typeface="Andalus" panose="02020603050405020304" pitchFamily="18" charset="-78"/>
              </a:rPr>
            </a:br>
            <a:r>
              <a:rPr lang="en-US" sz="3600" dirty="0" smtClean="0">
                <a:solidFill>
                  <a:schemeClr val="bg1"/>
                </a:solidFill>
                <a:latin typeface="Andalus" panose="02020603050405020304" pitchFamily="18" charset="-78"/>
                <a:cs typeface="Andalus" panose="02020603050405020304" pitchFamily="18" charset="-78"/>
              </a:rPr>
              <a:t>Overall Mission</a:t>
            </a:r>
            <a:endParaRPr lang="en-US" sz="3600" dirty="0">
              <a:solidFill>
                <a:schemeClr val="bg1"/>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38200" y="2101396"/>
            <a:ext cx="10515600" cy="4351338"/>
          </a:xfrm>
        </p:spPr>
        <p:txBody>
          <a:bodyPr/>
          <a:lstStyle/>
          <a:p>
            <a:pPr marL="0" indent="0" algn="ctr">
              <a:buNone/>
            </a:pPr>
            <a:r>
              <a:rPr lang="en-US" dirty="0">
                <a:solidFill>
                  <a:schemeClr val="bg1"/>
                </a:solidFill>
                <a:latin typeface="Kristen ITC" panose="03050502040202030202" pitchFamily="66" charset="0"/>
              </a:rPr>
              <a:t>To acquire, evaluate and make available accurate, long-term records of atmospheric gases, aerosol particles, and solar radiation in a manner that allows the causes of the change to be understood</a:t>
            </a:r>
            <a:r>
              <a:rPr lang="en-US" dirty="0" smtClean="0">
                <a:solidFill>
                  <a:schemeClr val="bg1"/>
                </a:solidFill>
                <a:latin typeface="Kristen ITC" panose="03050502040202030202" pitchFamily="66" charset="0"/>
              </a:rPr>
              <a:t>.</a:t>
            </a:r>
          </a:p>
          <a:p>
            <a:pPr marL="0" indent="0" algn="ctr">
              <a:buNone/>
            </a:pPr>
            <a:endParaRPr lang="en-US" dirty="0">
              <a:latin typeface="Kristen ITC" panose="03050502040202030202" pitchFamily="66" charset="0"/>
            </a:endParaRPr>
          </a:p>
          <a:p>
            <a:pPr marL="0" indent="0" algn="ctr">
              <a:buNone/>
            </a:pPr>
            <a:r>
              <a:rPr lang="en-US" dirty="0" smtClean="0">
                <a:latin typeface="Kristen ITC" panose="03050502040202030202" pitchFamily="66" charset="0"/>
              </a:rPr>
              <a:t>What does that mean?</a:t>
            </a:r>
          </a:p>
          <a:p>
            <a:pPr marL="0" indent="0" algn="ctr">
              <a:buNone/>
            </a:pPr>
            <a:r>
              <a:rPr lang="en-US" dirty="0" smtClean="0">
                <a:latin typeface="Kristen ITC" panose="03050502040202030202" pitchFamily="66" charset="0"/>
              </a:rPr>
              <a:t>This means that NOAA’s goal is to collect publicly-available, long-term, accurate measurements of the atmosphere so we can understand how the atmosphere changes over time.</a:t>
            </a:r>
          </a:p>
          <a:p>
            <a:pPr marL="0" indent="0" algn="ctr">
              <a:buNone/>
            </a:pPr>
            <a:endParaRPr lang="en-US" dirty="0">
              <a:latin typeface="Kristen ITC" panose="03050502040202030202" pitchFamily="66" charset="0"/>
            </a:endParaRPr>
          </a:p>
        </p:txBody>
      </p:sp>
      <p:pic>
        <p:nvPicPr>
          <p:cNvPr id="1028" name="Picture 4" descr="Image result for noa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426" y="102620"/>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3" action="ppaction://hlinksldjump"/>
          </p:cNvPr>
          <p:cNvSpPr txBox="1"/>
          <p:nvPr/>
        </p:nvSpPr>
        <p:spPr>
          <a:xfrm>
            <a:off x="11018236" y="6136417"/>
            <a:ext cx="956603" cy="338554"/>
          </a:xfrm>
          <a:prstGeom prst="rect">
            <a:avLst/>
          </a:prstGeom>
          <a:no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9" name="Right Arrow 8">
            <a:hlinkClick r:id="rId5" action="ppaction://hlinksldjump"/>
          </p:cNvPr>
          <p:cNvSpPr/>
          <p:nvPr/>
        </p:nvSpPr>
        <p:spPr>
          <a:xfrm rot="10800000">
            <a:off x="-31955" y="5983318"/>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hlinkClick r:id="rId3" action="ppaction://hlinksldjump"/>
          </p:cNvPr>
          <p:cNvSpPr txBox="1"/>
          <p:nvPr/>
        </p:nvSpPr>
        <p:spPr>
          <a:xfrm>
            <a:off x="275187" y="6136417"/>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5"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1609631" y="0"/>
            <a:ext cx="864230" cy="707886"/>
          </a:xfrm>
          <a:prstGeom prst="rect">
            <a:avLst/>
          </a:prstGeom>
          <a:noFill/>
        </p:spPr>
        <p:txBody>
          <a:bodyPr wrap="square" rtlCol="0">
            <a:spAutoFit/>
          </a:bodyPr>
          <a:lstStyle/>
          <a:p>
            <a:r>
              <a:rPr lang="en-US" sz="4000" dirty="0">
                <a:latin typeface="AR JULIAN" panose="02000000000000000000" pitchFamily="2" charset="0"/>
              </a:rPr>
              <a:t>3</a:t>
            </a:r>
          </a:p>
        </p:txBody>
      </p:sp>
    </p:spTree>
    <p:extLst>
      <p:ext uri="{BB962C8B-B14F-4D97-AF65-F5344CB8AC3E}">
        <p14:creationId xmlns:p14="http://schemas.microsoft.com/office/powerpoint/2010/main" val="2583887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13" name="Diagram 12"/>
          <p:cNvGraphicFramePr/>
          <p:nvPr>
            <p:extLst>
              <p:ext uri="{D42A27DB-BD31-4B8C-83A1-F6EECF244321}">
                <p14:modId xmlns:p14="http://schemas.microsoft.com/office/powerpoint/2010/main" val="4069616893"/>
              </p:ext>
            </p:extLst>
          </p:nvPr>
        </p:nvGraphicFramePr>
        <p:xfrm>
          <a:off x="2156075" y="176188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810064" y="766303"/>
            <a:ext cx="10515600" cy="6096000"/>
          </a:xfrm>
        </p:spPr>
        <p:txBody>
          <a:bodyPr>
            <a:normAutofit/>
          </a:bodyPr>
          <a:lstStyle/>
          <a:p>
            <a:r>
              <a:rPr lang="en-US" sz="1800" dirty="0">
                <a:latin typeface="Kristen ITC" panose="03050502040202030202" pitchFamily="66" charset="0"/>
              </a:rPr>
              <a:t>Atmospheric CO2 concentrations have a large annual </a:t>
            </a:r>
            <a:r>
              <a:rPr lang="en-US" sz="1800" dirty="0" smtClean="0">
                <a:latin typeface="Kristen ITC" panose="03050502040202030202" pitchFamily="66" charset="0"/>
              </a:rPr>
              <a:t>cycle (see the cycle </a:t>
            </a:r>
            <a:r>
              <a:rPr lang="en-US" sz="1800" dirty="0" smtClean="0">
                <a:latin typeface="Kristen ITC" panose="03050502040202030202" pitchFamily="66" charset="0"/>
                <a:hlinkClick r:id="rId7" action="ppaction://hlinksldjump"/>
              </a:rPr>
              <a:t>here</a:t>
            </a:r>
            <a:r>
              <a:rPr lang="en-US" sz="1800" dirty="0" smtClean="0">
                <a:latin typeface="Kristen ITC" panose="03050502040202030202" pitchFamily="66" charset="0"/>
              </a:rPr>
              <a:t>) </a:t>
            </a:r>
          </a:p>
          <a:p>
            <a:r>
              <a:rPr lang="en-US" sz="1800" dirty="0" smtClean="0">
                <a:latin typeface="Kristen ITC" panose="03050502040202030202" pitchFamily="66" charset="0"/>
              </a:rPr>
              <a:t>In the Northern hemisphere, the highest concentration of CO2 in the cycle is in April, just before growing season begins.</a:t>
            </a:r>
            <a:r>
              <a:rPr lang="en-US" sz="1800" dirty="0">
                <a:latin typeface="Kristen ITC" panose="03050502040202030202" pitchFamily="66" charset="0"/>
              </a:rPr>
              <a:t>  </a:t>
            </a:r>
            <a:endParaRPr lang="en-US" sz="1800" dirty="0" smtClean="0">
              <a:latin typeface="Kristen ITC" panose="03050502040202030202" pitchFamily="66" charset="0"/>
            </a:endParaRPr>
          </a:p>
          <a:p>
            <a:r>
              <a:rPr lang="en-US" sz="1800" dirty="0" smtClean="0">
                <a:latin typeface="Kristen ITC" panose="03050502040202030202" pitchFamily="66" charset="0"/>
              </a:rPr>
              <a:t>Photosynthesis by trees and other plants removes CO2 from the atmosphere, which is why the concentration of CO2 begins to fall after the growing season starts. There are more plants conducting photosynthesis which </a:t>
            </a:r>
            <a:r>
              <a:rPr lang="en-US" sz="1800" dirty="0">
                <a:latin typeface="Kristen ITC" panose="03050502040202030202" pitchFamily="66" charset="0"/>
              </a:rPr>
              <a:t>extracts CO2 </a:t>
            </a:r>
            <a:r>
              <a:rPr lang="en-US" sz="1800" dirty="0" smtClean="0">
                <a:latin typeface="Kristen ITC" panose="03050502040202030202" pitchFamily="66" charset="0"/>
              </a:rPr>
              <a:t> from the air.</a:t>
            </a:r>
          </a:p>
          <a:p>
            <a:r>
              <a:rPr lang="en-US" sz="1800" dirty="0" smtClean="0">
                <a:latin typeface="Kristen ITC" panose="03050502040202030202" pitchFamily="66" charset="0"/>
              </a:rPr>
              <a:t>Because of that same idea, the CO2 minimum in the Northern hemisphere cycle is in September just after the peak growth of plants.</a:t>
            </a:r>
          </a:p>
          <a:p>
            <a:r>
              <a:rPr lang="en-US" sz="1800" dirty="0" smtClean="0">
                <a:latin typeface="Kristen ITC" panose="03050502040202030202" pitchFamily="66" charset="0"/>
              </a:rPr>
              <a:t>The cycle is almost balanced.</a:t>
            </a:r>
            <a:endParaRPr lang="en-US" sz="1800" dirty="0">
              <a:latin typeface="Kristen ITC" panose="03050502040202030202" pitchFamily="66" charset="0"/>
            </a:endParaRPr>
          </a:p>
          <a:p>
            <a:endParaRPr lang="en-US" sz="1800" dirty="0" smtClean="0">
              <a:latin typeface="Kristen ITC" panose="03050502040202030202" pitchFamily="66" charset="0"/>
            </a:endParaRPr>
          </a:p>
          <a:p>
            <a:endParaRPr lang="en-US" sz="1800" dirty="0">
              <a:latin typeface="Kristen ITC" panose="03050502040202030202" pitchFamily="66" charset="0"/>
            </a:endParaRPr>
          </a:p>
          <a:p>
            <a:endParaRPr lang="en-US" sz="1800" dirty="0" smtClean="0">
              <a:latin typeface="Kristen ITC" panose="03050502040202030202" pitchFamily="66" charset="0"/>
            </a:endParaRPr>
          </a:p>
          <a:p>
            <a:endParaRPr lang="en-US" sz="1800" dirty="0">
              <a:latin typeface="Kristen ITC" panose="03050502040202030202" pitchFamily="66" charset="0"/>
            </a:endParaRPr>
          </a:p>
          <a:p>
            <a:endParaRPr lang="en-US" sz="1800" dirty="0" smtClean="0">
              <a:latin typeface="Kristen ITC" panose="03050502040202030202" pitchFamily="66" charset="0"/>
            </a:endParaRPr>
          </a:p>
          <a:p>
            <a:endParaRPr lang="en-US" sz="1800" dirty="0">
              <a:latin typeface="Kristen ITC" panose="03050502040202030202" pitchFamily="66" charset="0"/>
            </a:endParaRPr>
          </a:p>
          <a:p>
            <a:endParaRPr lang="en-US" sz="1800" dirty="0">
              <a:latin typeface="Kristen ITC" panose="03050502040202030202" pitchFamily="66" charset="0"/>
            </a:endParaRPr>
          </a:p>
          <a:p>
            <a:endParaRPr lang="en-US" sz="1800" dirty="0" smtClean="0">
              <a:latin typeface="Kristen ITC" panose="03050502040202030202" pitchFamily="66" charset="0"/>
            </a:endParaRPr>
          </a:p>
          <a:p>
            <a:endParaRPr lang="en-US" sz="1800" dirty="0">
              <a:latin typeface="Kristen ITC" panose="03050502040202030202" pitchFamily="66" charset="0"/>
            </a:endParaRPr>
          </a:p>
          <a:p>
            <a:endParaRPr lang="en-US" dirty="0"/>
          </a:p>
        </p:txBody>
      </p:sp>
      <p:graphicFrame>
        <p:nvGraphicFramePr>
          <p:cNvPr id="14" name="Diagram 13"/>
          <p:cNvGraphicFramePr/>
          <p:nvPr>
            <p:extLst>
              <p:ext uri="{D42A27DB-BD31-4B8C-83A1-F6EECF244321}">
                <p14:modId xmlns:p14="http://schemas.microsoft.com/office/powerpoint/2010/main" val="3621280755"/>
              </p:ext>
            </p:extLst>
          </p:nvPr>
        </p:nvGraphicFramePr>
        <p:xfrm>
          <a:off x="2184211" y="3328149"/>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p:cNvSpPr>
            <a:spLocks noGrp="1"/>
          </p:cNvSpPr>
          <p:nvPr>
            <p:ph type="title"/>
          </p:nvPr>
        </p:nvSpPr>
        <p:spPr>
          <a:xfrm>
            <a:off x="444500" y="-233680"/>
            <a:ext cx="10515600" cy="1325563"/>
          </a:xfrm>
        </p:spPr>
        <p:txBody>
          <a:bodyPr/>
          <a:lstStyle/>
          <a:p>
            <a:r>
              <a:rPr lang="en-US" dirty="0" smtClean="0">
                <a:latin typeface="Andalus" panose="02020603050405020304" pitchFamily="18" charset="-78"/>
                <a:cs typeface="Andalus" panose="02020603050405020304" pitchFamily="18" charset="-78"/>
              </a:rPr>
              <a:t>CO</a:t>
            </a:r>
            <a:r>
              <a:rPr lang="en-US" sz="2800" dirty="0" smtClean="0">
                <a:latin typeface="Andalus" panose="02020603050405020304" pitchFamily="18" charset="-78"/>
                <a:cs typeface="Andalus" panose="02020603050405020304" pitchFamily="18" charset="-78"/>
              </a:rPr>
              <a:t>2</a:t>
            </a:r>
            <a:r>
              <a:rPr lang="en-US" dirty="0" smtClean="0">
                <a:latin typeface="Andalus" panose="02020603050405020304" pitchFamily="18" charset="-78"/>
                <a:cs typeface="Andalus" panose="02020603050405020304" pitchFamily="18" charset="-78"/>
              </a:rPr>
              <a:t> Cycles</a:t>
            </a:r>
            <a:endParaRPr lang="en-US" dirty="0">
              <a:latin typeface="Andalus" panose="02020603050405020304" pitchFamily="18" charset="-78"/>
              <a:cs typeface="Andalus" panose="02020603050405020304" pitchFamily="18" charset="-78"/>
            </a:endParaRPr>
          </a:p>
        </p:txBody>
      </p:sp>
      <p:sp>
        <p:nvSpPr>
          <p:cNvPr id="9" name="Right Arrow 8">
            <a:hlinkClick r:id="rId13" action="ppaction://hlinksldjump"/>
          </p:cNvPr>
          <p:cNvSpPr/>
          <p:nvPr/>
        </p:nvSpPr>
        <p:spPr>
          <a:xfrm rot="10800000">
            <a:off x="161228" y="6103807"/>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hlinkClick r:id="rId7" action="ppaction://hlinksldjump"/>
          </p:cNvPr>
          <p:cNvSpPr/>
          <p:nvPr/>
        </p:nvSpPr>
        <p:spPr>
          <a:xfrm>
            <a:off x="10960100" y="6103807"/>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rId14" action="ppaction://hlinksldjump"/>
          </p:cNvPr>
          <p:cNvSpPr txBox="1"/>
          <p:nvPr/>
        </p:nvSpPr>
        <p:spPr>
          <a:xfrm>
            <a:off x="474394" y="6231923"/>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1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2" name="Rectangle 11"/>
          <p:cNvSpPr/>
          <p:nvPr/>
        </p:nvSpPr>
        <p:spPr>
          <a:xfrm>
            <a:off x="11016885" y="6240403"/>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7"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505305" y="0"/>
            <a:ext cx="864230" cy="707886"/>
          </a:xfrm>
          <a:prstGeom prst="rect">
            <a:avLst/>
          </a:prstGeom>
          <a:noFill/>
        </p:spPr>
        <p:txBody>
          <a:bodyPr wrap="square" rtlCol="0">
            <a:spAutoFit/>
          </a:bodyPr>
          <a:lstStyle/>
          <a:p>
            <a:r>
              <a:rPr lang="en-US" sz="4000" dirty="0" smtClean="0">
                <a:latin typeface="AR JULIAN" panose="02000000000000000000" pitchFamily="2" charset="0"/>
              </a:rPr>
              <a:t>23</a:t>
            </a:r>
            <a:endParaRPr lang="en-US" sz="4000" dirty="0">
              <a:latin typeface="AR JULIAN" panose="02000000000000000000" pitchFamily="2" charset="0"/>
            </a:endParaRPr>
          </a:p>
        </p:txBody>
      </p:sp>
    </p:spTree>
    <p:extLst>
      <p:ext uri="{BB962C8B-B14F-4D97-AF65-F5344CB8AC3E}">
        <p14:creationId xmlns:p14="http://schemas.microsoft.com/office/powerpoint/2010/main" val="3081830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6" name="Picture 2" descr="Mauna Loa C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59" y="971868"/>
            <a:ext cx="9672034" cy="5835104"/>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a:hlinkClick r:id="rId3" action="ppaction://hlinksldjump"/>
          </p:cNvPr>
          <p:cNvSpPr/>
          <p:nvPr/>
        </p:nvSpPr>
        <p:spPr>
          <a:xfrm rot="10800000">
            <a:off x="156036" y="6089832"/>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3178" y="6226428"/>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757893" y="515155"/>
            <a:ext cx="2434107" cy="3139321"/>
          </a:xfrm>
          <a:prstGeom prst="rect">
            <a:avLst/>
          </a:prstGeom>
          <a:noFill/>
        </p:spPr>
        <p:txBody>
          <a:bodyPr wrap="square" rtlCol="0">
            <a:spAutoFit/>
          </a:bodyPr>
          <a:lstStyle/>
          <a:p>
            <a:r>
              <a:rPr lang="en-US" dirty="0" smtClean="0">
                <a:solidFill>
                  <a:schemeClr val="bg1"/>
                </a:solidFill>
                <a:latin typeface="Kristen ITC" panose="03050502040202030202" pitchFamily="66" charset="0"/>
                <a:cs typeface="Times New Roman" panose="02020603050405020304" pitchFamily="18" charset="0"/>
              </a:rPr>
              <a:t>You can see the cycle generally follows the seasons, as discussed on the previous slide. However, there is another very important trend that this graph exhibits. </a:t>
            </a:r>
            <a:r>
              <a:rPr lang="en-US" dirty="0">
                <a:solidFill>
                  <a:schemeClr val="bg1"/>
                </a:solidFill>
                <a:latin typeface="Kristen ITC" panose="03050502040202030202" pitchFamily="66" charset="0"/>
                <a:cs typeface="Times New Roman" panose="02020603050405020304" pitchFamily="18" charset="0"/>
              </a:rPr>
              <a:t>D</a:t>
            </a:r>
            <a:r>
              <a:rPr lang="en-US" dirty="0" smtClean="0">
                <a:solidFill>
                  <a:schemeClr val="bg1"/>
                </a:solidFill>
                <a:latin typeface="Kristen ITC" panose="03050502040202030202" pitchFamily="66" charset="0"/>
                <a:cs typeface="Times New Roman" panose="02020603050405020304" pitchFamily="18" charset="0"/>
              </a:rPr>
              <a:t>o you know what it is?</a:t>
            </a:r>
            <a:endParaRPr lang="en-US" dirty="0">
              <a:solidFill>
                <a:schemeClr val="bg1"/>
              </a:solidFill>
              <a:latin typeface="Kristen ITC" panose="03050502040202030202" pitchFamily="66" charset="0"/>
              <a:cs typeface="Times New Roman" panose="02020603050405020304" pitchFamily="18" charset="0"/>
            </a:endParaRPr>
          </a:p>
        </p:txBody>
      </p:sp>
      <p:sp>
        <p:nvSpPr>
          <p:cNvPr id="8" name="Right Arrow 7"/>
          <p:cNvSpPr/>
          <p:nvPr/>
        </p:nvSpPr>
        <p:spPr>
          <a:xfrm rot="19906055">
            <a:off x="1223494" y="3271234"/>
            <a:ext cx="7997780" cy="7083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434885" y="3567448"/>
            <a:ext cx="4456090" cy="8320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890975" y="4211392"/>
            <a:ext cx="1983346" cy="2031325"/>
          </a:xfrm>
          <a:prstGeom prst="rect">
            <a:avLst/>
          </a:prstGeom>
          <a:noFill/>
        </p:spPr>
        <p:txBody>
          <a:bodyPr wrap="square" rtlCol="0">
            <a:spAutoFit/>
          </a:bodyPr>
          <a:lstStyle/>
          <a:p>
            <a:r>
              <a:rPr lang="en-US" dirty="0" smtClean="0">
                <a:solidFill>
                  <a:schemeClr val="bg1"/>
                </a:solidFill>
                <a:latin typeface="Kristen ITC" panose="03050502040202030202" pitchFamily="66" charset="0"/>
                <a:cs typeface="Times New Roman" panose="02020603050405020304" pitchFamily="18" charset="0"/>
              </a:rPr>
              <a:t>Overall, the graph shows an increasing trend in atmospheric carbon dioxide concentration.</a:t>
            </a:r>
            <a:endParaRPr lang="en-US" dirty="0">
              <a:solidFill>
                <a:schemeClr val="bg1"/>
              </a:solidFill>
              <a:latin typeface="Kristen ITC" panose="03050502040202030202" pitchFamily="66" charset="0"/>
              <a:cs typeface="Times New Roman" panose="02020603050405020304" pitchFamily="18" charset="0"/>
            </a:endParaRPr>
          </a:p>
        </p:txBody>
      </p:sp>
      <p:sp>
        <p:nvSpPr>
          <p:cNvPr id="12" name="Rounded Rectangle 11"/>
          <p:cNvSpPr/>
          <p:nvPr/>
        </p:nvSpPr>
        <p:spPr>
          <a:xfrm>
            <a:off x="4546242" y="244699"/>
            <a:ext cx="3734873" cy="540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836017" y="221985"/>
            <a:ext cx="3451538" cy="646331"/>
          </a:xfrm>
          <a:prstGeom prst="rect">
            <a:avLst/>
          </a:prstGeom>
          <a:noFill/>
        </p:spPr>
        <p:txBody>
          <a:bodyPr wrap="square" rtlCol="0">
            <a:spAutoFit/>
          </a:bodyPr>
          <a:lstStyle/>
          <a:p>
            <a:r>
              <a:rPr lang="en-US" dirty="0" smtClean="0"/>
              <a:t>Remember: Mauna Loa is GMD’s Baseline </a:t>
            </a:r>
            <a:r>
              <a:rPr lang="en-US" dirty="0"/>
              <a:t>O</a:t>
            </a:r>
            <a:r>
              <a:rPr lang="en-US" dirty="0" smtClean="0"/>
              <a:t>bservatory in Hawaii.</a:t>
            </a:r>
            <a:endParaRPr lang="en-US" dirty="0"/>
          </a:p>
        </p:txBody>
      </p:sp>
      <p:sp>
        <p:nvSpPr>
          <p:cNvPr id="14" name="Right Arrow 13">
            <a:hlinkClick r:id="rId4" action="ppaction://hlinksldjump"/>
          </p:cNvPr>
          <p:cNvSpPr/>
          <p:nvPr/>
        </p:nvSpPr>
        <p:spPr>
          <a:xfrm>
            <a:off x="10888828" y="609024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974946" y="6226428"/>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4"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434033"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24</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400718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699" y="353313"/>
            <a:ext cx="10515600" cy="1325563"/>
          </a:xfrm>
        </p:spPr>
        <p:txBody>
          <a:bodyPr>
            <a:noAutofit/>
          </a:bodyPr>
          <a:lstStyle/>
          <a:p>
            <a:pPr algn="ctr"/>
            <a:r>
              <a:rPr lang="en-US" sz="5400" dirty="0" smtClean="0">
                <a:latin typeface="Andalus" panose="02020603050405020304" pitchFamily="18" charset="-78"/>
                <a:cs typeface="Andalus" panose="02020603050405020304" pitchFamily="18" charset="-78"/>
              </a:rPr>
              <a:t>CO</a:t>
            </a:r>
            <a:r>
              <a:rPr lang="en-US" sz="3600" dirty="0" smtClean="0">
                <a:latin typeface="Andalus" panose="02020603050405020304" pitchFamily="18" charset="-78"/>
                <a:cs typeface="Andalus" panose="02020603050405020304" pitchFamily="18" charset="-78"/>
              </a:rPr>
              <a:t>2</a:t>
            </a:r>
            <a:r>
              <a:rPr lang="en-US" sz="5400" dirty="0" smtClean="0">
                <a:latin typeface="Andalus" panose="02020603050405020304" pitchFamily="18" charset="-78"/>
                <a:cs typeface="Andalus" panose="02020603050405020304" pitchFamily="18" charset="-78"/>
              </a:rPr>
              <a:t> Data Set</a:t>
            </a:r>
            <a:br>
              <a:rPr lang="en-US" sz="5400" dirty="0" smtClean="0">
                <a:latin typeface="Andalus" panose="02020603050405020304" pitchFamily="18" charset="-78"/>
                <a:cs typeface="Andalus" panose="02020603050405020304" pitchFamily="18" charset="-78"/>
              </a:rPr>
            </a:br>
            <a:r>
              <a:rPr lang="en-US" sz="5400" dirty="0" smtClean="0">
                <a:latin typeface="Andalus" panose="02020603050405020304" pitchFamily="18" charset="-78"/>
                <a:cs typeface="Andalus" panose="02020603050405020304" pitchFamily="18" charset="-78"/>
              </a:rPr>
              <a:t>Instructions</a:t>
            </a:r>
            <a:endParaRPr lang="en-US" sz="5400" dirty="0">
              <a:latin typeface="Andalus" panose="02020603050405020304" pitchFamily="18" charset="-78"/>
              <a:cs typeface="Andalus" panose="02020603050405020304" pitchFamily="18" charset="-78"/>
            </a:endParaRPr>
          </a:p>
        </p:txBody>
      </p:sp>
      <p:sp>
        <p:nvSpPr>
          <p:cNvPr id="5" name="Right Arrow 4">
            <a:hlinkClick r:id="rId2" action="ppaction://hlinksldjump"/>
          </p:cNvPr>
          <p:cNvSpPr/>
          <p:nvPr/>
        </p:nvSpPr>
        <p:spPr>
          <a:xfrm rot="10800000">
            <a:off x="186452"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hlinkClick r:id="rId3" action="ppaction://hlinksldjump"/>
          </p:cNvPr>
          <p:cNvSpPr/>
          <p:nvPr/>
        </p:nvSpPr>
        <p:spPr>
          <a:xfrm>
            <a:off x="10867274" y="5939063"/>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4" action="ppaction://hlinksldjump"/>
          </p:cNvPr>
          <p:cNvSpPr txBox="1"/>
          <p:nvPr/>
        </p:nvSpPr>
        <p:spPr>
          <a:xfrm>
            <a:off x="418430" y="6075659"/>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2" action="ppaction://hlinksldjump"/>
              </a:rPr>
              <a:t>BACK</a:t>
            </a:r>
            <a:endParaRPr lang="en-US" sz="16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0" y="115485"/>
            <a:ext cx="3078051" cy="3677073"/>
          </a:xfrm>
          <a:prstGeom prst="rect">
            <a:avLst/>
          </a:prstGeom>
        </p:spPr>
      </p:pic>
      <p:sp>
        <p:nvSpPr>
          <p:cNvPr id="3" name="Rectangle 2"/>
          <p:cNvSpPr/>
          <p:nvPr/>
        </p:nvSpPr>
        <p:spPr>
          <a:xfrm>
            <a:off x="3048000" y="2274838"/>
            <a:ext cx="8079346" cy="1477328"/>
          </a:xfrm>
          <a:prstGeom prst="rect">
            <a:avLst/>
          </a:prstGeom>
        </p:spPr>
        <p:txBody>
          <a:bodyPr wrap="square">
            <a:spAutoFit/>
          </a:bodyPr>
          <a:lstStyle/>
          <a:p>
            <a:pPr marL="342900" indent="-342900">
              <a:buAutoNum type="arabicPeriod"/>
            </a:pPr>
            <a:r>
              <a:rPr lang="en-US" dirty="0">
                <a:solidFill>
                  <a:prstClr val="black"/>
                </a:solidFill>
                <a:latin typeface="Times New Roman" panose="02020603050405020304" pitchFamily="18" charset="0"/>
                <a:cs typeface="Times New Roman" panose="02020603050405020304" pitchFamily="18" charset="0"/>
              </a:rPr>
              <a:t>Go to the data sets (magnified glass icon on bottom right corner of your screen)</a:t>
            </a:r>
          </a:p>
          <a:p>
            <a:pPr marL="342900" indent="-342900">
              <a:buAutoNum type="arabicPeriod"/>
            </a:pPr>
            <a:r>
              <a:rPr lang="en-US" dirty="0">
                <a:solidFill>
                  <a:prstClr val="black"/>
                </a:solidFill>
                <a:latin typeface="Times New Roman" panose="02020603050405020304" pitchFamily="18" charset="0"/>
                <a:cs typeface="Times New Roman" panose="02020603050405020304" pitchFamily="18" charset="0"/>
              </a:rPr>
              <a:t>Find/load </a:t>
            </a:r>
            <a:r>
              <a:rPr lang="en-US" dirty="0" smtClean="0">
                <a:solidFill>
                  <a:prstClr val="black"/>
                </a:solidFill>
                <a:latin typeface="Times New Roman" panose="02020603050405020304" pitchFamily="18" charset="0"/>
                <a:cs typeface="Times New Roman" panose="02020603050405020304" pitchFamily="18" charset="0"/>
              </a:rPr>
              <a:t>Carbon Tracker: 2005-2010.</a:t>
            </a:r>
            <a:endParaRPr lang="en-US" dirty="0">
              <a:solidFill>
                <a:prstClr val="black"/>
              </a:solidFill>
              <a:latin typeface="Times New Roman" panose="02020603050405020304" pitchFamily="18" charset="0"/>
              <a:cs typeface="Times New Roman" panose="02020603050405020304" pitchFamily="18" charset="0"/>
            </a:endParaRPr>
          </a:p>
          <a:p>
            <a:pPr marL="342900" indent="-342900">
              <a:buAutoNum type="arabicPeriod"/>
            </a:pPr>
            <a:r>
              <a:rPr lang="en-US" dirty="0">
                <a:solidFill>
                  <a:prstClr val="black"/>
                </a:solidFill>
                <a:latin typeface="Times New Roman" panose="02020603050405020304" pitchFamily="18" charset="0"/>
                <a:cs typeface="Times New Roman" panose="02020603050405020304" pitchFamily="18" charset="0"/>
              </a:rPr>
              <a:t>This data set </a:t>
            </a:r>
            <a:r>
              <a:rPr lang="en-US" dirty="0" smtClean="0">
                <a:solidFill>
                  <a:prstClr val="black"/>
                </a:solidFill>
                <a:latin typeface="Times New Roman" panose="02020603050405020304" pitchFamily="18" charset="0"/>
                <a:cs typeface="Times New Roman" panose="02020603050405020304" pitchFamily="18" charset="0"/>
              </a:rPr>
              <a:t>shows how the amount of carbon (shown in parts per million) has changed across the globe over the years.</a:t>
            </a:r>
          </a:p>
          <a:p>
            <a:pPr marL="342900" indent="-342900">
              <a:buAutoNum type="arabicPeriod"/>
            </a:pPr>
            <a:r>
              <a:rPr lang="en-US" dirty="0" smtClean="0">
                <a:solidFill>
                  <a:prstClr val="black"/>
                </a:solidFill>
                <a:latin typeface="Times New Roman" panose="02020603050405020304" pitchFamily="18" charset="0"/>
                <a:cs typeface="Times New Roman" panose="02020603050405020304" pitchFamily="18" charset="0"/>
              </a:rPr>
              <a:t>Do you notice any trends?</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929385" y="6092356"/>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1436835" y="0"/>
            <a:ext cx="864230" cy="707886"/>
          </a:xfrm>
          <a:prstGeom prst="rect">
            <a:avLst/>
          </a:prstGeom>
          <a:noFill/>
        </p:spPr>
        <p:txBody>
          <a:bodyPr wrap="square" rtlCol="0">
            <a:spAutoFit/>
          </a:bodyPr>
          <a:lstStyle/>
          <a:p>
            <a:r>
              <a:rPr lang="en-US" sz="4000" dirty="0" smtClean="0">
                <a:latin typeface="AR JULIAN" panose="02000000000000000000" pitchFamily="2" charset="0"/>
              </a:rPr>
              <a:t>25</a:t>
            </a:r>
            <a:endParaRPr lang="en-US" sz="4000" dirty="0">
              <a:latin typeface="AR JULIAN" panose="02000000000000000000" pitchFamily="2" charset="0"/>
            </a:endParaRPr>
          </a:p>
        </p:txBody>
      </p:sp>
    </p:spTree>
    <p:extLst>
      <p:ext uri="{BB962C8B-B14F-4D97-AF65-F5344CB8AC3E}">
        <p14:creationId xmlns:p14="http://schemas.microsoft.com/office/powerpoint/2010/main" val="1314547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5494" y="2233239"/>
            <a:ext cx="7923708" cy="1754326"/>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ndalus" panose="02020603050405020304" pitchFamily="18" charset="-78"/>
                <a:cs typeface="Andalus" panose="02020603050405020304" pitchFamily="18" charset="-78"/>
              </a:rPr>
              <a:t>Halocarbons &amp; </a:t>
            </a: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ndalus" panose="02020603050405020304" pitchFamily="18" charset="-78"/>
                <a:cs typeface="Andalus" panose="02020603050405020304" pitchFamily="18" charset="-78"/>
              </a:rPr>
              <a:t>Other Trace</a:t>
            </a:r>
          </a:p>
          <a:p>
            <a:pPr algn="ct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ndalus" panose="02020603050405020304" pitchFamily="18" charset="-78"/>
                <a:cs typeface="Andalus" panose="02020603050405020304" pitchFamily="18" charset="-78"/>
              </a:rPr>
              <a:t> Species </a:t>
            </a: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ndalus" panose="02020603050405020304" pitchFamily="18" charset="-78"/>
                <a:cs typeface="Andalus" panose="02020603050405020304" pitchFamily="18" charset="-78"/>
              </a:rPr>
              <a:t>Group (HATS)</a:t>
            </a:r>
          </a:p>
        </p:txBody>
      </p:sp>
      <p:sp>
        <p:nvSpPr>
          <p:cNvPr id="3" name="Right Arrow 2">
            <a:hlinkClick r:id="rId2" action="ppaction://hlinksldjump"/>
          </p:cNvPr>
          <p:cNvSpPr/>
          <p:nvPr/>
        </p:nvSpPr>
        <p:spPr>
          <a:xfrm>
            <a:off x="10999174" y="5900456"/>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999174" y="6037052"/>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2"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5" name="Right Arrow 4">
            <a:hlinkClick r:id="rId3" action="ppaction://hlinksldjump"/>
          </p:cNvPr>
          <p:cNvSpPr/>
          <p:nvPr/>
        </p:nvSpPr>
        <p:spPr>
          <a:xfrm rot="10800000">
            <a:off x="188524" y="5900456"/>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4" action="ppaction://hlinksldjump"/>
          </p:cNvPr>
          <p:cNvSpPr txBox="1"/>
          <p:nvPr/>
        </p:nvSpPr>
        <p:spPr>
          <a:xfrm>
            <a:off x="495667" y="6037052"/>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440862" y="0"/>
            <a:ext cx="864230" cy="707886"/>
          </a:xfrm>
          <a:prstGeom prst="rect">
            <a:avLst/>
          </a:prstGeom>
          <a:noFill/>
        </p:spPr>
        <p:txBody>
          <a:bodyPr wrap="square" rtlCol="0">
            <a:spAutoFit/>
          </a:bodyPr>
          <a:lstStyle/>
          <a:p>
            <a:r>
              <a:rPr lang="en-US" sz="4000" dirty="0" smtClean="0">
                <a:latin typeface="AR JULIAN" panose="02000000000000000000" pitchFamily="2" charset="0"/>
              </a:rPr>
              <a:t>26</a:t>
            </a:r>
            <a:endParaRPr lang="en-US" sz="4000" dirty="0">
              <a:latin typeface="AR JULIAN" panose="02000000000000000000" pitchFamily="2" charset="0"/>
            </a:endParaRPr>
          </a:p>
        </p:txBody>
      </p:sp>
    </p:spTree>
    <p:extLst>
      <p:ext uri="{BB962C8B-B14F-4D97-AF65-F5344CB8AC3E}">
        <p14:creationId xmlns:p14="http://schemas.microsoft.com/office/powerpoint/2010/main" val="2731216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ndalus" panose="02020603050405020304" pitchFamily="18" charset="-78"/>
                <a:cs typeface="Andalus" panose="02020603050405020304" pitchFamily="18" charset="-78"/>
              </a:rPr>
              <a:t>HATS</a:t>
            </a:r>
            <a:endParaRPr lang="en-US" dirty="0">
              <a:solidFill>
                <a:schemeClr val="bg1"/>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38200" y="2246766"/>
            <a:ext cx="10515600" cy="4351338"/>
          </a:xfrm>
        </p:spPr>
        <p:txBody>
          <a:bodyPr/>
          <a:lstStyle/>
          <a:p>
            <a:r>
              <a:rPr lang="en-US" sz="2400" dirty="0" smtClean="0">
                <a:solidFill>
                  <a:schemeClr val="bg1"/>
                </a:solidFill>
                <a:latin typeface="Kristen ITC" panose="03050502040202030202" pitchFamily="66" charset="0"/>
                <a:cs typeface="Times New Roman" panose="02020603050405020304" pitchFamily="18" charset="0"/>
              </a:rPr>
              <a:t>This group monitors how the global atmosphere is changing in response to international agreements regarding </a:t>
            </a:r>
            <a:r>
              <a:rPr lang="en-US" sz="2400" u="sng" dirty="0" smtClean="0">
                <a:solidFill>
                  <a:schemeClr val="bg1"/>
                </a:solidFill>
                <a:latin typeface="Kristen ITC" panose="03050502040202030202" pitchFamily="66" charset="0"/>
                <a:cs typeface="Times New Roman" panose="02020603050405020304" pitchFamily="18" charset="0"/>
              </a:rPr>
              <a:t>ozone-depleting gases</a:t>
            </a:r>
            <a:r>
              <a:rPr lang="en-US" sz="2400" dirty="0" smtClean="0">
                <a:solidFill>
                  <a:schemeClr val="bg1"/>
                </a:solidFill>
                <a:latin typeface="Kristen ITC" panose="03050502040202030202" pitchFamily="66" charset="0"/>
                <a:cs typeface="Times New Roman" panose="02020603050405020304" pitchFamily="18" charset="0"/>
              </a:rPr>
              <a:t>.</a:t>
            </a:r>
          </a:p>
          <a:p>
            <a:r>
              <a:rPr lang="en-US" sz="2400" dirty="0" smtClean="0">
                <a:solidFill>
                  <a:schemeClr val="bg1"/>
                </a:solidFill>
                <a:latin typeface="Kristen ITC" panose="03050502040202030202" pitchFamily="66" charset="0"/>
                <a:cs typeface="Times New Roman" panose="02020603050405020304" pitchFamily="18" charset="0"/>
              </a:rPr>
              <a:t>Because of the effort of countries across the world, many of the ozone-depleting gas levels have gone down. This is great for the environment and the stratospheric ozone layer!</a:t>
            </a:r>
          </a:p>
          <a:p>
            <a:r>
              <a:rPr lang="en-US" sz="2400" dirty="0" smtClean="0">
                <a:solidFill>
                  <a:schemeClr val="bg1"/>
                </a:solidFill>
                <a:latin typeface="Kristen ITC" panose="03050502040202030202" pitchFamily="66" charset="0"/>
                <a:cs typeface="Times New Roman" panose="02020603050405020304" pitchFamily="18" charset="0"/>
              </a:rPr>
              <a:t>However, we need to pay attention to the gases in the atmosphere that replaced the ozone-</a:t>
            </a:r>
            <a:r>
              <a:rPr lang="en-US" sz="2400" dirty="0" err="1" smtClean="0">
                <a:solidFill>
                  <a:schemeClr val="bg1"/>
                </a:solidFill>
                <a:latin typeface="Kristen ITC" panose="03050502040202030202" pitchFamily="66" charset="0"/>
                <a:cs typeface="Times New Roman" panose="02020603050405020304" pitchFamily="18" charset="0"/>
              </a:rPr>
              <a:t>depleters</a:t>
            </a:r>
            <a:r>
              <a:rPr lang="en-US" sz="2400" dirty="0" smtClean="0">
                <a:solidFill>
                  <a:schemeClr val="bg1"/>
                </a:solidFill>
                <a:latin typeface="Kristen ITC" panose="03050502040202030202" pitchFamily="66" charset="0"/>
                <a:cs typeface="Times New Roman" panose="02020603050405020304" pitchFamily="18" charset="0"/>
              </a:rPr>
              <a:t>, and are actually increasing</a:t>
            </a:r>
            <a:r>
              <a:rPr lang="en-US" dirty="0" smtClean="0">
                <a:solidFill>
                  <a:schemeClr val="bg1"/>
                </a:solidFill>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Oval 3"/>
          <p:cNvSpPr/>
          <p:nvPr/>
        </p:nvSpPr>
        <p:spPr>
          <a:xfrm>
            <a:off x="11117943" y="2768651"/>
            <a:ext cx="235857" cy="2177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1353800" y="1903065"/>
            <a:ext cx="595085" cy="5735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p:cNvSpPr/>
          <p:nvPr/>
        </p:nvSpPr>
        <p:spPr>
          <a:xfrm>
            <a:off x="3497943" y="230188"/>
            <a:ext cx="7257143" cy="159543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900228" y="714088"/>
            <a:ext cx="812800" cy="8400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876800" y="487986"/>
            <a:ext cx="5050971" cy="1015663"/>
          </a:xfrm>
          <a:prstGeom prst="rect">
            <a:avLst/>
          </a:prstGeom>
          <a:noFill/>
        </p:spPr>
        <p:txBody>
          <a:bodyPr wrap="square" rtlCol="0">
            <a:spAutoFit/>
          </a:bodyPr>
          <a:lstStyle/>
          <a:p>
            <a:pPr algn="ctr"/>
            <a:r>
              <a:rPr lang="en-US" sz="2000" dirty="0" smtClean="0">
                <a:latin typeface="Kristen ITC" panose="03050502040202030202" pitchFamily="66" charset="0"/>
                <a:cs typeface="Times New Roman" panose="02020603050405020304" pitchFamily="18" charset="0"/>
              </a:rPr>
              <a:t>Ozone-depleting gases are gases that destroy “good” ozone in the stratosphere.</a:t>
            </a:r>
            <a:endParaRPr lang="en-US" sz="2000" dirty="0">
              <a:latin typeface="Kristen ITC" panose="03050502040202030202" pitchFamily="66" charset="0"/>
              <a:cs typeface="Times New Roman" panose="02020603050405020304" pitchFamily="18" charset="0"/>
            </a:endParaRPr>
          </a:p>
        </p:txBody>
      </p:sp>
      <p:sp>
        <p:nvSpPr>
          <p:cNvPr id="9" name="Right Arrow 8">
            <a:hlinkClick r:id="rId2" action="ppaction://hlinksldjump"/>
          </p:cNvPr>
          <p:cNvSpPr/>
          <p:nvPr/>
        </p:nvSpPr>
        <p:spPr>
          <a:xfrm>
            <a:off x="10931478" y="6028046"/>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988956" y="6202048"/>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2"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1" name="Right Arrow 10">
            <a:hlinkClick r:id="rId3" action="ppaction://hlinksldjump"/>
          </p:cNvPr>
          <p:cNvSpPr/>
          <p:nvPr/>
        </p:nvSpPr>
        <p:spPr>
          <a:xfrm rot="10800000">
            <a:off x="170111" y="6028046"/>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4" action="ppaction://hlinksldjump"/>
          </p:cNvPr>
          <p:cNvSpPr txBox="1"/>
          <p:nvPr/>
        </p:nvSpPr>
        <p:spPr>
          <a:xfrm>
            <a:off x="446565" y="6179729"/>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1498942"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27</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2429270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ndalus" panose="02020603050405020304" pitchFamily="18" charset="-78"/>
                <a:cs typeface="Andalus" panose="02020603050405020304" pitchFamily="18" charset="-78"/>
              </a:rPr>
              <a:t>Halocarbons and Trace Gases Group</a:t>
            </a:r>
            <a:endParaRPr lang="en-US" dirty="0">
              <a:solidFill>
                <a:schemeClr val="bg1"/>
              </a:solidFill>
              <a:latin typeface="Andalus" panose="02020603050405020304" pitchFamily="18" charset="-78"/>
              <a:cs typeface="Andalus" panose="02020603050405020304" pitchFamily="18" charset="-78"/>
            </a:endParaRPr>
          </a:p>
        </p:txBody>
      </p:sp>
      <p:sp>
        <p:nvSpPr>
          <p:cNvPr id="4" name="Right Arrow 3">
            <a:hlinkClick r:id="rId2" action="ppaction://hlinksldjump"/>
          </p:cNvPr>
          <p:cNvSpPr/>
          <p:nvPr/>
        </p:nvSpPr>
        <p:spPr>
          <a:xfrm rot="10800000">
            <a:off x="198974"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hlinkClick r:id="rId3" action="ppaction://hlinksldjump"/>
          </p:cNvPr>
          <p:cNvSpPr/>
          <p:nvPr/>
        </p:nvSpPr>
        <p:spPr>
          <a:xfrm>
            <a:off x="10992990"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8000" y="2274838"/>
            <a:ext cx="6096000" cy="369332"/>
          </a:xfrm>
          <a:prstGeom prst="rect">
            <a:avLst/>
          </a:prstGeom>
        </p:spPr>
        <p:txBody>
          <a:bodyPr>
            <a:spAutoFit/>
          </a:bodyPr>
          <a:lstStyle/>
          <a:p>
            <a:endParaRPr lang="en-US" dirty="0">
              <a:solidFill>
                <a:schemeClr val="bg1"/>
              </a:solidFill>
            </a:endParaRPr>
          </a:p>
        </p:txBody>
      </p:sp>
      <p:pic>
        <p:nvPicPr>
          <p:cNvPr id="3" name="Picture 2"/>
          <p:cNvPicPr>
            <a:picLocks noChangeAspect="1"/>
          </p:cNvPicPr>
          <p:nvPr/>
        </p:nvPicPr>
        <p:blipFill>
          <a:blip r:embed="rId4"/>
          <a:stretch>
            <a:fillRect/>
          </a:stretch>
        </p:blipFill>
        <p:spPr>
          <a:xfrm>
            <a:off x="2330875" y="1355837"/>
            <a:ext cx="7714646" cy="5333020"/>
          </a:xfrm>
          <a:prstGeom prst="rect">
            <a:avLst/>
          </a:prstGeom>
        </p:spPr>
      </p:pic>
      <p:sp>
        <p:nvSpPr>
          <p:cNvPr id="8" name="Rectangle 7"/>
          <p:cNvSpPr/>
          <p:nvPr/>
        </p:nvSpPr>
        <p:spPr>
          <a:xfrm>
            <a:off x="6361352" y="4191490"/>
            <a:ext cx="3857323" cy="266651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353922" y="4472102"/>
            <a:ext cx="1872181" cy="2308324"/>
          </a:xfrm>
          <a:prstGeom prst="rect">
            <a:avLst/>
          </a:prstGeom>
          <a:noFill/>
        </p:spPr>
        <p:txBody>
          <a:bodyPr wrap="square" rtlCol="0">
            <a:spAutoFit/>
          </a:bodyPr>
          <a:lstStyle/>
          <a:p>
            <a:pPr algn="ctr"/>
            <a:r>
              <a:rPr lang="en-US" dirty="0" smtClean="0">
                <a:solidFill>
                  <a:schemeClr val="bg1"/>
                </a:solidFill>
                <a:latin typeface="Kristen ITC" panose="03050502040202030202" pitchFamily="66" charset="0"/>
                <a:cs typeface="Times New Roman" panose="02020603050405020304" pitchFamily="18" charset="0"/>
              </a:rPr>
              <a:t>Can you identify what gases are increasing and what gases are decreasing in the atmosphere?</a:t>
            </a:r>
            <a:endParaRPr lang="en-US" dirty="0">
              <a:solidFill>
                <a:schemeClr val="bg1"/>
              </a:solidFill>
              <a:latin typeface="Kristen ITC" panose="03050502040202030202" pitchFamily="66" charset="0"/>
              <a:cs typeface="Times New Roman" panose="02020603050405020304" pitchFamily="18" charset="0"/>
            </a:endParaRPr>
          </a:p>
        </p:txBody>
      </p:sp>
      <p:sp>
        <p:nvSpPr>
          <p:cNvPr id="9" name="Rectangle 8"/>
          <p:cNvSpPr/>
          <p:nvPr/>
        </p:nvSpPr>
        <p:spPr>
          <a:xfrm>
            <a:off x="11038091" y="6057151"/>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0" name="TextBox 9">
            <a:hlinkClick r:id="rId5" action="ppaction://hlinksldjump"/>
          </p:cNvPr>
          <p:cNvSpPr txBox="1"/>
          <p:nvPr/>
        </p:nvSpPr>
        <p:spPr>
          <a:xfrm>
            <a:off x="470884" y="6057151"/>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2"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1335663"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28</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4159922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1743" y="418950"/>
            <a:ext cx="3008086" cy="4226832"/>
          </a:xfrm>
        </p:spPr>
        <p:txBody>
          <a:bodyPr>
            <a:noAutofit/>
          </a:bodyPr>
          <a:lstStyle/>
          <a:p>
            <a:pPr marL="0" indent="0" algn="ctr">
              <a:buNone/>
            </a:pPr>
            <a:r>
              <a:rPr lang="en-US" sz="3200" dirty="0" smtClean="0">
                <a:solidFill>
                  <a:schemeClr val="bg1"/>
                </a:solidFill>
                <a:latin typeface="Kristen ITC" panose="03050502040202030202" pitchFamily="66" charset="0"/>
                <a:cs typeface="Times New Roman" panose="02020603050405020304" pitchFamily="18" charset="0"/>
              </a:rPr>
              <a:t>This is the overall trend in ozone-depleting gases in the atmosphere. What is the trend and why do you think it is that way?</a:t>
            </a:r>
            <a:endParaRPr lang="en-US" sz="3200" dirty="0">
              <a:solidFill>
                <a:schemeClr val="bg1"/>
              </a:solidFill>
              <a:latin typeface="Kristen ITC" panose="03050502040202030202" pitchFamily="66"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497356" y="-5182811"/>
            <a:ext cx="14994711" cy="10365621"/>
          </a:xfrm>
          <a:prstGeom prst="rect">
            <a:avLst/>
          </a:prstGeom>
        </p:spPr>
      </p:pic>
      <p:sp>
        <p:nvSpPr>
          <p:cNvPr id="5" name="Right Arrow 4">
            <a:hlinkClick r:id="rId3" action="ppaction://hlinksldjump"/>
          </p:cNvPr>
          <p:cNvSpPr/>
          <p:nvPr/>
        </p:nvSpPr>
        <p:spPr>
          <a:xfrm>
            <a:off x="10964623" y="6069733"/>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006643" y="6173648"/>
            <a:ext cx="753948" cy="338554"/>
          </a:xfrm>
          <a:prstGeom prst="rect">
            <a:avLst/>
          </a:prstGeom>
        </p:spPr>
        <p:txBody>
          <a:bodyPr wrap="squar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7" name="Right Arrow 6">
            <a:hlinkClick r:id="rId4" action="ppaction://hlinksldjump"/>
          </p:cNvPr>
          <p:cNvSpPr/>
          <p:nvPr/>
        </p:nvSpPr>
        <p:spPr>
          <a:xfrm rot="10800000">
            <a:off x="178026" y="6037052"/>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rId5" action="ppaction://hlinksldjump"/>
          </p:cNvPr>
          <p:cNvSpPr txBox="1"/>
          <p:nvPr/>
        </p:nvSpPr>
        <p:spPr>
          <a:xfrm>
            <a:off x="485169" y="6173648"/>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4"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509828"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29</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1127137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33511" y="2284755"/>
            <a:ext cx="9164048" cy="1200329"/>
          </a:xfrm>
          <a:prstGeom prst="rect">
            <a:avLst/>
          </a:prstGeom>
          <a:noFill/>
        </p:spPr>
        <p:txBody>
          <a:bodyPr wrap="none" lIns="91440" tIns="45720" rIns="91440" bIns="45720">
            <a:spAutoFit/>
          </a:bodyPr>
          <a:lstStyle/>
          <a:p>
            <a:pPr algn="ctr"/>
            <a:r>
              <a:rPr lang="en-US" sz="72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ndalus" panose="02020603050405020304" pitchFamily="18" charset="-78"/>
                <a:cs typeface="Andalus" panose="02020603050405020304" pitchFamily="18" charset="-78"/>
              </a:rPr>
              <a:t>Global Radiation Group</a:t>
            </a:r>
            <a:endParaRPr lang="en-US" sz="7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ndalus" panose="02020603050405020304" pitchFamily="18" charset="-78"/>
              <a:cs typeface="Andalus" panose="02020603050405020304" pitchFamily="18" charset="-78"/>
            </a:endParaRPr>
          </a:p>
        </p:txBody>
      </p:sp>
      <p:sp>
        <p:nvSpPr>
          <p:cNvPr id="3" name="Right Arrow 2">
            <a:hlinkClick r:id="rId2" action="ppaction://hlinksldjump"/>
          </p:cNvPr>
          <p:cNvSpPr/>
          <p:nvPr/>
        </p:nvSpPr>
        <p:spPr>
          <a:xfrm>
            <a:off x="10999174" y="5894797"/>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999174" y="6031393"/>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2"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5" name="Right Arrow 4">
            <a:hlinkClick r:id="rId3" action="ppaction://hlinksldjump"/>
          </p:cNvPr>
          <p:cNvSpPr/>
          <p:nvPr/>
        </p:nvSpPr>
        <p:spPr>
          <a:xfrm rot="10800000">
            <a:off x="111288" y="5894797"/>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4" action="ppaction://hlinksldjump"/>
          </p:cNvPr>
          <p:cNvSpPr txBox="1"/>
          <p:nvPr/>
        </p:nvSpPr>
        <p:spPr>
          <a:xfrm>
            <a:off x="463802" y="6031393"/>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525602" y="0"/>
            <a:ext cx="864230" cy="707886"/>
          </a:xfrm>
          <a:prstGeom prst="rect">
            <a:avLst/>
          </a:prstGeom>
          <a:noFill/>
        </p:spPr>
        <p:txBody>
          <a:bodyPr wrap="square" rtlCol="0">
            <a:spAutoFit/>
          </a:bodyPr>
          <a:lstStyle/>
          <a:p>
            <a:r>
              <a:rPr lang="en-US" sz="4000" dirty="0" smtClean="0">
                <a:latin typeface="AR JULIAN" panose="02000000000000000000" pitchFamily="2" charset="0"/>
              </a:rPr>
              <a:t>30</a:t>
            </a:r>
            <a:endParaRPr lang="en-US" sz="4000" dirty="0">
              <a:latin typeface="AR JULIAN" panose="02000000000000000000" pitchFamily="2" charset="0"/>
            </a:endParaRPr>
          </a:p>
        </p:txBody>
      </p:sp>
    </p:spTree>
    <p:extLst>
      <p:ext uri="{BB962C8B-B14F-4D97-AF65-F5344CB8AC3E}">
        <p14:creationId xmlns:p14="http://schemas.microsoft.com/office/powerpoint/2010/main" val="3819783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ight Arrow 6">
            <a:hlinkClick r:id="rId2" action="ppaction://hlinksldjump"/>
          </p:cNvPr>
          <p:cNvSpPr/>
          <p:nvPr/>
        </p:nvSpPr>
        <p:spPr>
          <a:xfrm rot="10800000">
            <a:off x="174333" y="6231923"/>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latin typeface="Andalus" panose="02020603050405020304" pitchFamily="18" charset="-78"/>
                <a:cs typeface="Andalus" panose="02020603050405020304" pitchFamily="18" charset="-78"/>
              </a:rPr>
              <a:t>Global Radiation</a:t>
            </a:r>
            <a:endParaRPr lang="en-US"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55885" y="1560346"/>
            <a:ext cx="10515600" cy="5141232"/>
          </a:xfrm>
          <a:noFill/>
        </p:spPr>
        <p:txBody>
          <a:bodyPr>
            <a:normAutofit lnSpcReduction="10000"/>
          </a:bodyPr>
          <a:lstStyle/>
          <a:p>
            <a:r>
              <a:rPr lang="en-US" sz="2600" dirty="0">
                <a:solidFill>
                  <a:schemeClr val="bg1"/>
                </a:solidFill>
                <a:latin typeface="Kristen ITC" panose="03050502040202030202" pitchFamily="66" charset="0"/>
              </a:rPr>
              <a:t>The Global Radiation Group, or G-RAD, observes long term variations in incoming and outgoing radiation from the sun. The data they collect is used to improve satellite observations and climate model predictions.</a:t>
            </a:r>
            <a:br>
              <a:rPr lang="en-US" sz="2600" dirty="0">
                <a:solidFill>
                  <a:schemeClr val="bg1"/>
                </a:solidFill>
                <a:latin typeface="Kristen ITC" panose="03050502040202030202" pitchFamily="66" charset="0"/>
              </a:rPr>
            </a:br>
            <a:endParaRPr lang="en-US" sz="2600" dirty="0">
              <a:solidFill>
                <a:schemeClr val="bg1"/>
              </a:solidFill>
              <a:latin typeface="Kristen ITC" panose="03050502040202030202" pitchFamily="66" charset="0"/>
            </a:endParaRPr>
          </a:p>
          <a:p>
            <a:r>
              <a:rPr lang="en-US" sz="2600" dirty="0">
                <a:solidFill>
                  <a:schemeClr val="bg1"/>
                </a:solidFill>
                <a:latin typeface="Kristen ITC" panose="03050502040202030202" pitchFamily="66" charset="0"/>
              </a:rPr>
              <a:t>Uneven distribution of energy </a:t>
            </a:r>
            <a:r>
              <a:rPr lang="en-US" sz="2600" dirty="0" smtClean="0">
                <a:solidFill>
                  <a:schemeClr val="bg1"/>
                </a:solidFill>
                <a:latin typeface="Kristen ITC" panose="03050502040202030202" pitchFamily="66" charset="0"/>
              </a:rPr>
              <a:t>reaching Earth’s surface from the sun is </a:t>
            </a:r>
            <a:r>
              <a:rPr lang="en-US" sz="2600" dirty="0">
                <a:solidFill>
                  <a:schemeClr val="bg1"/>
                </a:solidFill>
                <a:latin typeface="Kristen ITC" panose="03050502040202030202" pitchFamily="66" charset="0"/>
              </a:rPr>
              <a:t>the driver for weather and climate patterns that people experience on daily to decadal time scales</a:t>
            </a:r>
            <a:r>
              <a:rPr lang="en-US" sz="2600" dirty="0" smtClean="0">
                <a:solidFill>
                  <a:schemeClr val="bg1"/>
                </a:solidFill>
                <a:latin typeface="Kristen ITC" panose="03050502040202030202" pitchFamily="66" charset="0"/>
              </a:rPr>
              <a:t>.</a:t>
            </a:r>
            <a:r>
              <a:rPr lang="en-US" sz="2600" dirty="0">
                <a:solidFill>
                  <a:schemeClr val="bg1"/>
                </a:solidFill>
                <a:latin typeface="Kristen ITC" panose="03050502040202030202" pitchFamily="66" charset="0"/>
              </a:rPr>
              <a:t/>
            </a:r>
            <a:br>
              <a:rPr lang="en-US" sz="2600" dirty="0">
                <a:solidFill>
                  <a:schemeClr val="bg1"/>
                </a:solidFill>
                <a:latin typeface="Kristen ITC" panose="03050502040202030202" pitchFamily="66" charset="0"/>
              </a:rPr>
            </a:br>
            <a:endParaRPr lang="en-US" sz="2600" dirty="0">
              <a:solidFill>
                <a:schemeClr val="bg1"/>
              </a:solidFill>
              <a:latin typeface="Kristen ITC" panose="03050502040202030202" pitchFamily="66" charset="0"/>
            </a:endParaRPr>
          </a:p>
          <a:p>
            <a:r>
              <a:rPr lang="en-US" sz="2600" dirty="0">
                <a:solidFill>
                  <a:schemeClr val="bg1"/>
                </a:solidFill>
                <a:latin typeface="Kristen ITC" panose="03050502040202030202" pitchFamily="66" charset="0"/>
              </a:rPr>
              <a:t> Factors that affect the uneven distribution of this energy include Earth-Sun geometry, surface cover type (land vs ocean; forest vs farmland), cloud </a:t>
            </a:r>
            <a:r>
              <a:rPr lang="en-US" sz="2600" dirty="0" smtClean="0">
                <a:solidFill>
                  <a:schemeClr val="bg1"/>
                </a:solidFill>
                <a:latin typeface="Kristen ITC" panose="03050502040202030202" pitchFamily="66" charset="0"/>
              </a:rPr>
              <a:t>occurrence </a:t>
            </a:r>
            <a:r>
              <a:rPr lang="en-US" sz="2600" dirty="0">
                <a:solidFill>
                  <a:schemeClr val="bg1"/>
                </a:solidFill>
                <a:latin typeface="Kristen ITC" panose="03050502040202030202" pitchFamily="66" charset="0"/>
              </a:rPr>
              <a:t>and properties, gases and aerosols. Press the </a:t>
            </a:r>
            <a:r>
              <a:rPr lang="en-US" sz="2600" dirty="0" smtClean="0">
                <a:solidFill>
                  <a:schemeClr val="bg1"/>
                </a:solidFill>
                <a:latin typeface="Kristen ITC" panose="03050502040202030202" pitchFamily="66" charset="0"/>
              </a:rPr>
              <a:t>‘next’ </a:t>
            </a:r>
            <a:r>
              <a:rPr lang="en-US" sz="2600" dirty="0">
                <a:solidFill>
                  <a:schemeClr val="bg1"/>
                </a:solidFill>
                <a:latin typeface="Kristen ITC" panose="03050502040202030202" pitchFamily="66" charset="0"/>
              </a:rPr>
              <a:t>button when you are ready to move on</a:t>
            </a:r>
            <a:r>
              <a:rPr lang="en-US" sz="2600" dirty="0" smtClean="0">
                <a:solidFill>
                  <a:schemeClr val="bg1"/>
                </a:solidFill>
                <a:latin typeface="Kristen ITC" panose="03050502040202030202" pitchFamily="66" charset="0"/>
              </a:rPr>
              <a:t>.</a:t>
            </a:r>
            <a:endParaRPr lang="en-US" sz="2600" dirty="0">
              <a:solidFill>
                <a:schemeClr val="bg1"/>
              </a:solidFill>
              <a:latin typeface="Kristen ITC" panose="03050502040202030202" pitchFamily="66" charset="0"/>
            </a:endParaRPr>
          </a:p>
          <a:p>
            <a:endParaRPr lang="en-US" dirty="0">
              <a:solidFill>
                <a:schemeClr val="bg1">
                  <a:lumMod val="95000"/>
                </a:schemeClr>
              </a:solidFill>
            </a:endParaRPr>
          </a:p>
        </p:txBody>
      </p:sp>
      <p:sp>
        <p:nvSpPr>
          <p:cNvPr id="4" name="Right Arrow 3">
            <a:hlinkClick r:id="rId3" action="ppaction://hlinksldjump"/>
          </p:cNvPr>
          <p:cNvSpPr/>
          <p:nvPr/>
        </p:nvSpPr>
        <p:spPr>
          <a:xfrm>
            <a:off x="10931478" y="6226428"/>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006642" y="6342925"/>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6" name="TextBox 5">
            <a:hlinkClick r:id="rId4" action="ppaction://hlinksldjump"/>
          </p:cNvPr>
          <p:cNvSpPr txBox="1"/>
          <p:nvPr/>
        </p:nvSpPr>
        <p:spPr>
          <a:xfrm>
            <a:off x="418430" y="6363024"/>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2"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422559"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31</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202561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Andalus" panose="02020603050405020304" pitchFamily="18" charset="-78"/>
                <a:cs typeface="Andalus" panose="02020603050405020304" pitchFamily="18" charset="-78"/>
              </a:rPr>
              <a:t>Global Radiation</a:t>
            </a:r>
            <a:endParaRPr lang="en-US" dirty="0">
              <a:latin typeface="Andalus" panose="02020603050405020304" pitchFamily="18" charset="-78"/>
              <a:cs typeface="Andalus" panose="02020603050405020304" pitchFamily="18"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9407" y="1510384"/>
            <a:ext cx="7633838" cy="5039654"/>
          </a:xfrm>
        </p:spPr>
      </p:pic>
      <p:sp>
        <p:nvSpPr>
          <p:cNvPr id="5" name="Right Arrow 4">
            <a:hlinkClick r:id="rId3" action="ppaction://hlinksldjump"/>
          </p:cNvPr>
          <p:cNvSpPr/>
          <p:nvPr/>
        </p:nvSpPr>
        <p:spPr>
          <a:xfrm>
            <a:off x="10931477" y="602701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988956" y="6191794"/>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3"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7" name="Right Arrow 6">
            <a:hlinkClick r:id="rId4" action="ppaction://hlinksldjump"/>
          </p:cNvPr>
          <p:cNvSpPr/>
          <p:nvPr/>
        </p:nvSpPr>
        <p:spPr>
          <a:xfrm rot="10800000">
            <a:off x="174876" y="6055198"/>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5" action="ppaction://hlinksldjump"/>
          </p:cNvPr>
          <p:cNvSpPr txBox="1"/>
          <p:nvPr/>
        </p:nvSpPr>
        <p:spPr>
          <a:xfrm>
            <a:off x="466565" y="6199051"/>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4"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9881494" y="2265529"/>
            <a:ext cx="2099967" cy="1477328"/>
          </a:xfrm>
          <a:prstGeom prst="rect">
            <a:avLst/>
          </a:prstGeom>
          <a:noFill/>
        </p:spPr>
        <p:txBody>
          <a:bodyPr wrap="square" rtlCol="0">
            <a:spAutoFit/>
          </a:bodyPr>
          <a:lstStyle/>
          <a:p>
            <a:r>
              <a:rPr lang="en-US" dirty="0" smtClean="0">
                <a:solidFill>
                  <a:schemeClr val="bg1"/>
                </a:solidFill>
                <a:latin typeface="Kristen ITC" panose="03050502040202030202" pitchFamily="66" charset="0"/>
              </a:rPr>
              <a:t>What </a:t>
            </a:r>
            <a:r>
              <a:rPr lang="en-US" smtClean="0">
                <a:solidFill>
                  <a:schemeClr val="bg1"/>
                </a:solidFill>
                <a:latin typeface="Kristen ITC" panose="03050502040202030202" pitchFamily="66" charset="0"/>
              </a:rPr>
              <a:t>absorbs more solar </a:t>
            </a:r>
            <a:r>
              <a:rPr lang="en-US" dirty="0" smtClean="0">
                <a:solidFill>
                  <a:schemeClr val="bg1"/>
                </a:solidFill>
                <a:latin typeface="Kristen ITC" panose="03050502040202030202" pitchFamily="66" charset="0"/>
              </a:rPr>
              <a:t>radiation, the atmosphere or </a:t>
            </a:r>
            <a:r>
              <a:rPr lang="en-US" smtClean="0">
                <a:solidFill>
                  <a:schemeClr val="bg1"/>
                </a:solidFill>
                <a:latin typeface="Kristen ITC" panose="03050502040202030202" pitchFamily="66" charset="0"/>
              </a:rPr>
              <a:t>surface?</a:t>
            </a:r>
            <a:endParaRPr lang="en-US" dirty="0" smtClean="0">
              <a:solidFill>
                <a:schemeClr val="bg1"/>
              </a:solidFill>
              <a:latin typeface="Kristen ITC" panose="03050502040202030202" pitchFamily="66" charset="0"/>
            </a:endParaRPr>
          </a:p>
        </p:txBody>
      </p:sp>
      <p:sp>
        <p:nvSpPr>
          <p:cNvPr id="10" name="TextBox 9"/>
          <p:cNvSpPr txBox="1"/>
          <p:nvPr/>
        </p:nvSpPr>
        <p:spPr>
          <a:xfrm>
            <a:off x="11476682"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32</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3796518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872" y="2305945"/>
            <a:ext cx="10515600" cy="1325563"/>
          </a:xfrm>
        </p:spPr>
        <p:txBody>
          <a:bodyPr>
            <a:noAutofit/>
          </a:bodyPr>
          <a:lstStyle/>
          <a:p>
            <a:pPr algn="ctr"/>
            <a:r>
              <a:rPr lang="en-US" sz="7200" dirty="0" smtClean="0">
                <a:latin typeface="Andalus" panose="02020603050405020304" pitchFamily="18" charset="-78"/>
                <a:cs typeface="Andalus" panose="02020603050405020304" pitchFamily="18" charset="-78"/>
              </a:rPr>
              <a:t>NOAA’s Atmospheric Baseline Observatories</a:t>
            </a:r>
            <a:endParaRPr lang="en-US" sz="7200" dirty="0">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a:stretch>
            <a:fillRect/>
          </a:stretch>
        </p:blipFill>
        <p:spPr>
          <a:xfrm>
            <a:off x="7368772" y="4570569"/>
            <a:ext cx="2452027" cy="1113481"/>
          </a:xfrm>
          <a:prstGeom prst="rect">
            <a:avLst/>
          </a:prstGeom>
        </p:spPr>
      </p:pic>
      <p:pic>
        <p:nvPicPr>
          <p:cNvPr id="7" name="Picture 2" descr="imag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822" y="4569492"/>
            <a:ext cx="2452027" cy="1114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822" y="417101"/>
            <a:ext cx="2452027" cy="11145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una Loa Sun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771" y="335252"/>
            <a:ext cx="2452027" cy="1114558"/>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a:hlinkClick r:id="rId6" action="ppaction://hlinksldjump"/>
          </p:cNvPr>
          <p:cNvSpPr/>
          <p:nvPr/>
        </p:nvSpPr>
        <p:spPr>
          <a:xfrm>
            <a:off x="10951333" y="6032502"/>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rId7" action="ppaction://hlinksldjump"/>
          </p:cNvPr>
          <p:cNvSpPr txBox="1"/>
          <p:nvPr/>
        </p:nvSpPr>
        <p:spPr>
          <a:xfrm>
            <a:off x="11018238" y="6169098"/>
            <a:ext cx="956603" cy="338554"/>
          </a:xfrm>
          <a:prstGeom prst="rect">
            <a:avLst/>
          </a:prstGeom>
          <a:noFill/>
        </p:spPr>
        <p:txBody>
          <a:bodyPr wrap="squar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hlinkClick r:id="rId6"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2" name="Right Arrow 11">
            <a:hlinkClick r:id="rId8" action="ppaction://hlinksldjump"/>
          </p:cNvPr>
          <p:cNvSpPr/>
          <p:nvPr/>
        </p:nvSpPr>
        <p:spPr>
          <a:xfrm rot="10800000">
            <a:off x="0" y="6032502"/>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hlinkClick r:id="rId7" action="ppaction://hlinksldjump"/>
          </p:cNvPr>
          <p:cNvSpPr txBox="1"/>
          <p:nvPr/>
        </p:nvSpPr>
        <p:spPr>
          <a:xfrm>
            <a:off x="275098" y="6183174"/>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8"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1609631" y="0"/>
            <a:ext cx="864230" cy="707886"/>
          </a:xfrm>
          <a:prstGeom prst="rect">
            <a:avLst/>
          </a:prstGeom>
          <a:noFill/>
        </p:spPr>
        <p:txBody>
          <a:bodyPr wrap="square" rtlCol="0">
            <a:spAutoFit/>
          </a:bodyPr>
          <a:lstStyle/>
          <a:p>
            <a:r>
              <a:rPr lang="en-US" sz="4000" dirty="0">
                <a:latin typeface="AR JULIAN" panose="02000000000000000000" pitchFamily="2" charset="0"/>
              </a:rPr>
              <a:t>4</a:t>
            </a:r>
          </a:p>
        </p:txBody>
      </p:sp>
    </p:spTree>
    <p:extLst>
      <p:ext uri="{BB962C8B-B14F-4D97-AF65-F5344CB8AC3E}">
        <p14:creationId xmlns:p14="http://schemas.microsoft.com/office/powerpoint/2010/main" val="2655468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Right Arrow 7">
            <a:hlinkClick r:id="rId2" action="ppaction://hlinksldjump"/>
          </p:cNvPr>
          <p:cNvSpPr/>
          <p:nvPr/>
        </p:nvSpPr>
        <p:spPr>
          <a:xfrm rot="10800000">
            <a:off x="264858"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latin typeface="Andalus" panose="02020603050405020304" pitchFamily="18" charset="-78"/>
                <a:cs typeface="Andalus" panose="02020603050405020304" pitchFamily="18" charset="-78"/>
              </a:rPr>
              <a:t>Radiation Trends</a:t>
            </a:r>
            <a:endParaRPr lang="en-US" dirty="0">
              <a:latin typeface="Andalus" panose="02020603050405020304" pitchFamily="18" charset="-78"/>
              <a:cs typeface="Andalus" panose="02020603050405020304" pitchFamily="18" charset="-78"/>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4945" y="1753600"/>
            <a:ext cx="5996539" cy="4472828"/>
          </a:xfrm>
          <a:noFill/>
        </p:spPr>
      </p:pic>
      <p:sp>
        <p:nvSpPr>
          <p:cNvPr id="3" name="TextBox 2"/>
          <p:cNvSpPr txBox="1"/>
          <p:nvPr/>
        </p:nvSpPr>
        <p:spPr>
          <a:xfrm>
            <a:off x="1081826" y="2165902"/>
            <a:ext cx="3284113" cy="3139321"/>
          </a:xfrm>
          <a:prstGeom prst="rect">
            <a:avLst/>
          </a:prstGeom>
          <a:noFill/>
        </p:spPr>
        <p:txBody>
          <a:bodyPr wrap="square" rtlCol="0">
            <a:spAutoFit/>
          </a:bodyPr>
          <a:lstStyle/>
          <a:p>
            <a:pPr algn="ctr"/>
            <a:r>
              <a:rPr lang="en-US" sz="2000" dirty="0" smtClean="0">
                <a:solidFill>
                  <a:schemeClr val="bg1"/>
                </a:solidFill>
                <a:latin typeface="Kristen ITC" panose="03050502040202030202" pitchFamily="66" charset="0"/>
              </a:rPr>
              <a:t>There are seven surface radiation sites across the United States that, over the last 16 years, have shown a large increase in net surface radiation. This increase is primarily due to a decrease in cloudiness.</a:t>
            </a:r>
            <a:endParaRPr lang="en-US" sz="2000" dirty="0">
              <a:solidFill>
                <a:schemeClr val="bg1"/>
              </a:solidFill>
              <a:latin typeface="Kristen ITC" panose="03050502040202030202" pitchFamily="66" charset="0"/>
            </a:endParaRPr>
          </a:p>
          <a:p>
            <a:endParaRPr lang="en-US" dirty="0"/>
          </a:p>
        </p:txBody>
      </p:sp>
      <p:sp>
        <p:nvSpPr>
          <p:cNvPr id="5" name="Right Arrow 4">
            <a:hlinkClick r:id="rId4" action="ppaction://hlinksldjump"/>
          </p:cNvPr>
          <p:cNvSpPr/>
          <p:nvPr/>
        </p:nvSpPr>
        <p:spPr>
          <a:xfrm>
            <a:off x="10826279" y="6226428"/>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006642" y="6342925"/>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4"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7" name="TextBox 6">
            <a:hlinkClick r:id="rId5" action="ppaction://hlinksldjump"/>
          </p:cNvPr>
          <p:cNvSpPr txBox="1"/>
          <p:nvPr/>
        </p:nvSpPr>
        <p:spPr>
          <a:xfrm>
            <a:off x="629530" y="6057436"/>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2"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466273"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33</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2169303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Andalus" panose="02020603050405020304" pitchFamily="18" charset="-78"/>
                <a:cs typeface="Andalus" panose="02020603050405020304" pitchFamily="18" charset="-78"/>
              </a:rPr>
              <a:t>Global Radiation</a:t>
            </a:r>
            <a:endParaRPr lang="en-US" dirty="0">
              <a:solidFill>
                <a:schemeClr val="bg1"/>
              </a:solidFill>
              <a:latin typeface="Andalus" panose="02020603050405020304" pitchFamily="18" charset="-78"/>
              <a:cs typeface="Andalus" panose="02020603050405020304" pitchFamily="18" charset="-78"/>
            </a:endParaRPr>
          </a:p>
        </p:txBody>
      </p:sp>
      <p:pic>
        <p:nvPicPr>
          <p:cNvPr id="6" name="20160610was_fixe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9428" y="1364700"/>
            <a:ext cx="6416936" cy="4812263"/>
          </a:xfrm>
        </p:spPr>
      </p:pic>
      <p:sp>
        <p:nvSpPr>
          <p:cNvPr id="4" name="Right Arrow 3">
            <a:hlinkClick r:id="rId5" action="ppaction://hlinksldjump"/>
          </p:cNvPr>
          <p:cNvSpPr/>
          <p:nvPr/>
        </p:nvSpPr>
        <p:spPr>
          <a:xfrm rot="10800000">
            <a:off x="170571" y="605715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75863" y="1045976"/>
            <a:ext cx="2665927" cy="4031873"/>
          </a:xfrm>
          <a:prstGeom prst="rect">
            <a:avLst/>
          </a:prstGeom>
          <a:noFill/>
        </p:spPr>
        <p:txBody>
          <a:bodyPr wrap="square" rtlCol="0">
            <a:spAutoFit/>
          </a:bodyPr>
          <a:lstStyle/>
          <a:p>
            <a:r>
              <a:rPr lang="en-US" sz="1600" dirty="0" smtClean="0">
                <a:solidFill>
                  <a:schemeClr val="bg1"/>
                </a:solidFill>
                <a:latin typeface="Kristen ITC" panose="03050502040202030202" pitchFamily="66" charset="0"/>
              </a:rPr>
              <a:t>Clouds </a:t>
            </a:r>
            <a:r>
              <a:rPr lang="en-US" sz="1600" dirty="0">
                <a:solidFill>
                  <a:schemeClr val="bg1"/>
                </a:solidFill>
                <a:latin typeface="Kristen ITC" panose="03050502040202030202" pitchFamily="66" charset="0"/>
              </a:rPr>
              <a:t>respond </a:t>
            </a:r>
            <a:r>
              <a:rPr lang="en-US" sz="1600" dirty="0" smtClean="0">
                <a:solidFill>
                  <a:schemeClr val="bg1"/>
                </a:solidFill>
                <a:latin typeface="Kristen ITC" panose="03050502040202030202" pitchFamily="66" charset="0"/>
              </a:rPr>
              <a:t>to changing temperatures in </a:t>
            </a:r>
            <a:r>
              <a:rPr lang="en-US" sz="1600" dirty="0">
                <a:solidFill>
                  <a:schemeClr val="bg1"/>
                </a:solidFill>
                <a:latin typeface="Kristen ITC" panose="03050502040202030202" pitchFamily="66" charset="0"/>
              </a:rPr>
              <a:t>the </a:t>
            </a:r>
            <a:r>
              <a:rPr lang="en-US" sz="1600" dirty="0" smtClean="0">
                <a:solidFill>
                  <a:schemeClr val="bg1"/>
                </a:solidFill>
                <a:latin typeface="Kristen ITC" panose="03050502040202030202" pitchFamily="66" charset="0"/>
              </a:rPr>
              <a:t>atmosphere.</a:t>
            </a:r>
            <a:r>
              <a:rPr lang="en-US" sz="1600" dirty="0">
                <a:solidFill>
                  <a:schemeClr val="bg1"/>
                </a:solidFill>
                <a:latin typeface="Kristen ITC" panose="03050502040202030202" pitchFamily="66" charset="0"/>
              </a:rPr>
              <a:t> </a:t>
            </a:r>
          </a:p>
          <a:p>
            <a:r>
              <a:rPr lang="en-US" sz="1600" dirty="0">
                <a:solidFill>
                  <a:schemeClr val="bg1"/>
                </a:solidFill>
                <a:latin typeface="Kristen ITC" panose="03050502040202030202" pitchFamily="66" charset="0"/>
              </a:rPr>
              <a:t>In addition to retrieving cloud properties from surface radiation measurements, this group takes frequent ‘total sky’ images, an approximately 160 degree field-of-view continuously at </a:t>
            </a:r>
            <a:r>
              <a:rPr lang="en-US" sz="1600" dirty="0" smtClean="0">
                <a:solidFill>
                  <a:schemeClr val="bg1"/>
                </a:solidFill>
                <a:latin typeface="Kristen ITC" panose="03050502040202030202" pitchFamily="66" charset="0"/>
              </a:rPr>
              <a:t> global radiation </a:t>
            </a:r>
            <a:r>
              <a:rPr lang="en-US" sz="1600" dirty="0">
                <a:solidFill>
                  <a:schemeClr val="bg1"/>
                </a:solidFill>
                <a:latin typeface="Kristen ITC" panose="03050502040202030202" pitchFamily="66" charset="0"/>
              </a:rPr>
              <a:t>monitoring sites. This provides a true view of the sky conditions at any </a:t>
            </a:r>
            <a:r>
              <a:rPr lang="en-US" sz="1600" dirty="0" smtClean="0">
                <a:solidFill>
                  <a:schemeClr val="bg1"/>
                </a:solidFill>
                <a:latin typeface="Kristen ITC" panose="03050502040202030202" pitchFamily="66" charset="0"/>
              </a:rPr>
              <a:t>time.</a:t>
            </a:r>
            <a:endParaRPr lang="en-US" sz="1600" dirty="0">
              <a:latin typeface="Kristen ITC" panose="03050502040202030202" pitchFamily="66" charset="0"/>
            </a:endParaRPr>
          </a:p>
        </p:txBody>
      </p:sp>
      <p:sp>
        <p:nvSpPr>
          <p:cNvPr id="9" name="TextBox 8">
            <a:hlinkClick r:id="rId6" action="ppaction://hlinksldjump"/>
          </p:cNvPr>
          <p:cNvSpPr txBox="1"/>
          <p:nvPr/>
        </p:nvSpPr>
        <p:spPr>
          <a:xfrm>
            <a:off x="510704" y="6193778"/>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5"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0" name="Octagon 9"/>
          <p:cNvSpPr/>
          <p:nvPr/>
        </p:nvSpPr>
        <p:spPr>
          <a:xfrm>
            <a:off x="10608827" y="5514223"/>
            <a:ext cx="1201003" cy="1187355"/>
          </a:xfrm>
          <a:prstGeom prst="octag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542846" y="5581937"/>
            <a:ext cx="1332964" cy="830997"/>
          </a:xfrm>
          <a:prstGeom prst="rect">
            <a:avLst/>
          </a:prstGeom>
          <a:noFill/>
        </p:spPr>
        <p:txBody>
          <a:bodyPr wrap="square" rtlCol="0">
            <a:spAutoFit/>
          </a:bodyPr>
          <a:lstStyle/>
          <a:p>
            <a:pPr algn="ctr"/>
            <a:r>
              <a:rPr lang="en-US" sz="1600" b="1" dirty="0" smtClean="0">
                <a:solidFill>
                  <a:schemeClr val="bg1"/>
                </a:solidFill>
              </a:rPr>
              <a:t>STOP</a:t>
            </a:r>
          </a:p>
          <a:p>
            <a:pPr algn="ctr"/>
            <a:r>
              <a:rPr lang="en-US" sz="1600" dirty="0" smtClean="0">
                <a:solidFill>
                  <a:schemeClr val="bg1"/>
                </a:solidFill>
              </a:rPr>
              <a:t>End of Presentation</a:t>
            </a:r>
            <a:endParaRPr lang="en-US" sz="1600" dirty="0">
              <a:solidFill>
                <a:schemeClr val="bg1"/>
              </a:solidFill>
            </a:endParaRPr>
          </a:p>
        </p:txBody>
      </p:sp>
      <p:sp>
        <p:nvSpPr>
          <p:cNvPr id="12" name="TextBox 11"/>
          <p:cNvSpPr txBox="1"/>
          <p:nvPr/>
        </p:nvSpPr>
        <p:spPr>
          <a:xfrm>
            <a:off x="11509675"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34</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3350273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26" name="Picture 2" descr="Image result for noaa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712" y="2553427"/>
            <a:ext cx="8371177" cy="3487990"/>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Arrow 19">
            <a:hlinkClick r:id="rId3" action="ppaction://hlinksldjump"/>
          </p:cNvPr>
          <p:cNvSpPr/>
          <p:nvPr/>
        </p:nvSpPr>
        <p:spPr>
          <a:xfrm rot="10800000">
            <a:off x="111288" y="6090338"/>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5493" y="-141312"/>
            <a:ext cx="10515600" cy="1325563"/>
          </a:xfrm>
        </p:spPr>
        <p:txBody>
          <a:bodyPr/>
          <a:lstStyle/>
          <a:p>
            <a:r>
              <a:rPr lang="en-US" dirty="0" smtClean="0">
                <a:solidFill>
                  <a:schemeClr val="bg1"/>
                </a:solidFill>
                <a:latin typeface="Andalus" panose="02020603050405020304" pitchFamily="18" charset="-78"/>
                <a:cs typeface="Andalus" panose="02020603050405020304" pitchFamily="18" charset="-78"/>
              </a:rPr>
              <a:t>Sites</a:t>
            </a:r>
            <a:endParaRPr lang="en-US" dirty="0">
              <a:solidFill>
                <a:schemeClr val="bg1"/>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10065" y="883090"/>
            <a:ext cx="10515600" cy="1395877"/>
          </a:xfrm>
        </p:spPr>
        <p:txBody>
          <a:bodyPr>
            <a:normAutofit fontScale="62500" lnSpcReduction="20000"/>
          </a:bodyPr>
          <a:lstStyle/>
          <a:p>
            <a:r>
              <a:rPr lang="en-US" dirty="0" smtClean="0">
                <a:solidFill>
                  <a:schemeClr val="bg1"/>
                </a:solidFill>
                <a:latin typeface="Kristen ITC" panose="03050502040202030202" pitchFamily="66" charset="0"/>
              </a:rPr>
              <a:t>GMD collects data from sites all over the world, however there are 4 especially important research sites called the Atmospheric Baseline Observatories…</a:t>
            </a:r>
          </a:p>
          <a:p>
            <a:r>
              <a:rPr lang="en-US" dirty="0" smtClean="0">
                <a:solidFill>
                  <a:schemeClr val="bg1"/>
                </a:solidFill>
                <a:latin typeface="Kristen ITC" panose="03050502040202030202" pitchFamily="66" charset="0"/>
              </a:rPr>
              <a:t>These sites were chosen due to their location: they are located far from civilization, meaning cleaner air</a:t>
            </a:r>
          </a:p>
          <a:p>
            <a:r>
              <a:rPr lang="en-US" dirty="0" smtClean="0">
                <a:solidFill>
                  <a:schemeClr val="bg1"/>
                </a:solidFill>
                <a:latin typeface="Kristen ITC" panose="03050502040202030202" pitchFamily="66" charset="0"/>
              </a:rPr>
              <a:t>A cleaner air sample better represents the atmosphere as a whole</a:t>
            </a:r>
            <a:endParaRPr lang="en-US" dirty="0">
              <a:solidFill>
                <a:schemeClr val="bg1"/>
              </a:solidFill>
              <a:latin typeface="Kristen ITC" panose="03050502040202030202" pitchFamily="66" charset="0"/>
            </a:endParaRPr>
          </a:p>
        </p:txBody>
      </p:sp>
      <p:sp>
        <p:nvSpPr>
          <p:cNvPr id="4" name="5-Point Star 3"/>
          <p:cNvSpPr/>
          <p:nvPr/>
        </p:nvSpPr>
        <p:spPr>
          <a:xfrm>
            <a:off x="20921" y="2181635"/>
            <a:ext cx="3629791" cy="3876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74675" y="3667477"/>
            <a:ext cx="1722282" cy="1754326"/>
          </a:xfrm>
          <a:prstGeom prst="rect">
            <a:avLst/>
          </a:prstGeom>
          <a:noFill/>
        </p:spPr>
        <p:txBody>
          <a:bodyPr wrap="square" rtlCol="0">
            <a:spAutoFit/>
          </a:bodyPr>
          <a:lstStyle/>
          <a:p>
            <a:pPr algn="ctr"/>
            <a:r>
              <a:rPr lang="en-US" dirty="0" smtClean="0">
                <a:latin typeface="Comic Sans MS" panose="030F0702030302020204" pitchFamily="66" charset="0"/>
              </a:rPr>
              <a:t>Click on each star to learn more about the Baseline Observatories.</a:t>
            </a:r>
            <a:endParaRPr lang="en-US" dirty="0">
              <a:latin typeface="Comic Sans MS" panose="030F0702030302020204" pitchFamily="66" charset="0"/>
            </a:endParaRPr>
          </a:p>
        </p:txBody>
      </p:sp>
      <p:sp>
        <p:nvSpPr>
          <p:cNvPr id="8" name="5-Point Star 7">
            <a:hlinkClick r:id="rId4" action="ppaction://hlinksldjump"/>
          </p:cNvPr>
          <p:cNvSpPr/>
          <p:nvPr/>
        </p:nvSpPr>
        <p:spPr>
          <a:xfrm>
            <a:off x="4206729" y="3675478"/>
            <a:ext cx="323557" cy="3376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hlinkClick r:id="rId5" action="ppaction://hlinksldjump"/>
          </p:cNvPr>
          <p:cNvSpPr/>
          <p:nvPr/>
        </p:nvSpPr>
        <p:spPr>
          <a:xfrm>
            <a:off x="3869023" y="4297422"/>
            <a:ext cx="323557" cy="3376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hlinkClick r:id="rId6" action="ppaction://hlinksldjump"/>
          </p:cNvPr>
          <p:cNvSpPr/>
          <p:nvPr/>
        </p:nvSpPr>
        <p:spPr>
          <a:xfrm>
            <a:off x="8132566" y="5740027"/>
            <a:ext cx="323557" cy="39389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hlinkClick r:id="rId7" action="ppaction://hlinksldjump"/>
          </p:cNvPr>
          <p:cNvSpPr/>
          <p:nvPr/>
        </p:nvSpPr>
        <p:spPr>
          <a:xfrm>
            <a:off x="4368507" y="2615170"/>
            <a:ext cx="323557" cy="33762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hlinkClick r:id="rId3" action="ppaction://hlinksldjump"/>
          </p:cNvPr>
          <p:cNvSpPr txBox="1"/>
          <p:nvPr/>
        </p:nvSpPr>
        <p:spPr>
          <a:xfrm>
            <a:off x="418430" y="6243243"/>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18" name="Right Arrow 17">
            <a:hlinkClick r:id="rId8" action="ppaction://hlinksldjump"/>
          </p:cNvPr>
          <p:cNvSpPr/>
          <p:nvPr/>
        </p:nvSpPr>
        <p:spPr>
          <a:xfrm>
            <a:off x="10931478" y="6106647"/>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960821" y="6253854"/>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8"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1609631" y="0"/>
            <a:ext cx="864230"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5</a:t>
            </a:r>
          </a:p>
        </p:txBody>
      </p:sp>
    </p:spTree>
    <p:extLst>
      <p:ext uri="{BB962C8B-B14F-4D97-AF65-F5344CB8AC3E}">
        <p14:creationId xmlns:p14="http://schemas.microsoft.com/office/powerpoint/2010/main" val="620631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1081" y="2454857"/>
            <a:ext cx="10515600" cy="1325563"/>
          </a:xfrm>
        </p:spPr>
        <p:txBody>
          <a:bodyPr>
            <a:normAutofit/>
          </a:bodyPr>
          <a:lstStyle/>
          <a:p>
            <a:r>
              <a:rPr lang="en-US" sz="6000" dirty="0" smtClean="0">
                <a:latin typeface="Andalus" panose="02020603050405020304" pitchFamily="18" charset="-78"/>
                <a:cs typeface="Andalus" panose="02020603050405020304" pitchFamily="18" charset="-78"/>
              </a:rPr>
              <a:t>Ozone in the Atmosphere</a:t>
            </a:r>
            <a:endParaRPr lang="en-US" sz="6000" dirty="0">
              <a:latin typeface="Andalus" panose="02020603050405020304" pitchFamily="18" charset="-78"/>
              <a:cs typeface="Andalus" panose="02020603050405020304" pitchFamily="18" charset="-78"/>
            </a:endParaRPr>
          </a:p>
        </p:txBody>
      </p:sp>
      <p:sp>
        <p:nvSpPr>
          <p:cNvPr id="4" name="Right Arrow 3">
            <a:hlinkClick r:id="rId2" action="ppaction://hlinksldjump"/>
          </p:cNvPr>
          <p:cNvSpPr/>
          <p:nvPr/>
        </p:nvSpPr>
        <p:spPr>
          <a:xfrm>
            <a:off x="10838470"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838470" y="6057151"/>
            <a:ext cx="729687" cy="338554"/>
          </a:xfrm>
          <a:prstGeom prst="rect">
            <a:avLst/>
          </a:prstGeom>
        </p:spPr>
        <p:txBody>
          <a:bodyPr wrap="none">
            <a:spAutoFit/>
          </a:bodyPr>
          <a:lstStyle/>
          <a:p>
            <a:r>
              <a:rPr lang="en-US" sz="1600" dirty="0">
                <a:solidFill>
                  <a:schemeClr val="bg1"/>
                </a:solidFill>
                <a:latin typeface="Times New Roman" panose="02020603050405020304" pitchFamily="18" charset="0"/>
                <a:cs typeface="Times New Roman" panose="02020603050405020304" pitchFamily="18" charset="0"/>
                <a:hlinkClick r:id="rId2" action="ppaction://hlinksldjump"/>
              </a:rPr>
              <a:t>NEXT</a:t>
            </a:r>
            <a:endParaRPr lang="en-US" sz="1600" dirty="0">
              <a:solidFill>
                <a:schemeClr val="bg1"/>
              </a:solidFill>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rot="10800000">
            <a:off x="188524" y="5920555"/>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4" action="ppaction://hlinksldjump"/>
          </p:cNvPr>
          <p:cNvSpPr txBox="1"/>
          <p:nvPr/>
        </p:nvSpPr>
        <p:spPr>
          <a:xfrm>
            <a:off x="495667" y="6057151"/>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609631" y="0"/>
            <a:ext cx="864230" cy="707886"/>
          </a:xfrm>
          <a:prstGeom prst="rect">
            <a:avLst/>
          </a:prstGeom>
          <a:noFill/>
        </p:spPr>
        <p:txBody>
          <a:bodyPr wrap="square" rtlCol="0">
            <a:spAutoFit/>
          </a:bodyPr>
          <a:lstStyle/>
          <a:p>
            <a:r>
              <a:rPr lang="en-US" sz="4000" dirty="0" smtClean="0">
                <a:latin typeface="AR JULIAN" panose="02000000000000000000" pitchFamily="2" charset="0"/>
              </a:rPr>
              <a:t>6</a:t>
            </a:r>
            <a:endParaRPr lang="en-US" sz="4000" dirty="0">
              <a:latin typeface="AR JULIAN" panose="02000000000000000000" pitchFamily="2" charset="0"/>
            </a:endParaRPr>
          </a:p>
        </p:txBody>
      </p:sp>
    </p:spTree>
    <p:extLst>
      <p:ext uri="{BB962C8B-B14F-4D97-AF65-F5344CB8AC3E}">
        <p14:creationId xmlns:p14="http://schemas.microsoft.com/office/powerpoint/2010/main" val="3281708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bg1"/>
                </a:solidFill>
                <a:latin typeface="Andalus" panose="02020603050405020304" pitchFamily="18" charset="-78"/>
                <a:cs typeface="Andalus" panose="02020603050405020304" pitchFamily="18" charset="-78"/>
              </a:rPr>
              <a:t>Ozone</a:t>
            </a:r>
            <a:endParaRPr lang="en-US" sz="6000" dirty="0">
              <a:solidFill>
                <a:schemeClr val="bg1"/>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38200" y="1690688"/>
            <a:ext cx="10515600" cy="4351338"/>
          </a:xfrm>
        </p:spPr>
        <p:txBody>
          <a:bodyPr/>
          <a:lstStyle/>
          <a:p>
            <a:r>
              <a:rPr lang="en-US" dirty="0" smtClean="0">
                <a:solidFill>
                  <a:schemeClr val="bg1"/>
                </a:solidFill>
                <a:latin typeface="Kristen ITC" panose="03050502040202030202" pitchFamily="66" charset="0"/>
              </a:rPr>
              <a:t>Greenhouse gas that helps trap heat in our atmosphere</a:t>
            </a:r>
          </a:p>
          <a:p>
            <a:r>
              <a:rPr lang="en-US" dirty="0" smtClean="0">
                <a:solidFill>
                  <a:schemeClr val="bg1"/>
                </a:solidFill>
                <a:latin typeface="Kristen ITC" panose="03050502040202030202" pitchFamily="66" charset="0"/>
              </a:rPr>
              <a:t>Protects us from harmful rays from the sun called Ultraviolet rays (UV)</a:t>
            </a:r>
          </a:p>
          <a:p>
            <a:r>
              <a:rPr lang="en-US" dirty="0" smtClean="0">
                <a:solidFill>
                  <a:schemeClr val="bg1"/>
                </a:solidFill>
                <a:latin typeface="Kristen ITC" panose="03050502040202030202" pitchFamily="66" charset="0"/>
              </a:rPr>
              <a:t>UV rays are the reason why we get a sunburn and damage our skin from long sun exposure</a:t>
            </a:r>
          </a:p>
          <a:p>
            <a:r>
              <a:rPr lang="en-US" dirty="0" smtClean="0">
                <a:solidFill>
                  <a:schemeClr val="bg1"/>
                </a:solidFill>
                <a:latin typeface="Kristen ITC" panose="03050502040202030202" pitchFamily="66" charset="0"/>
              </a:rPr>
              <a:t>Ozone is also known as O</a:t>
            </a:r>
            <a:r>
              <a:rPr lang="en-US" sz="1800" dirty="0" smtClean="0">
                <a:solidFill>
                  <a:schemeClr val="bg1"/>
                </a:solidFill>
                <a:latin typeface="Kristen ITC" panose="03050502040202030202" pitchFamily="66" charset="0"/>
              </a:rPr>
              <a:t>3, </a:t>
            </a:r>
            <a:r>
              <a:rPr lang="en-US" sz="2400" dirty="0" smtClean="0">
                <a:solidFill>
                  <a:schemeClr val="bg1"/>
                </a:solidFill>
                <a:latin typeface="Kristen ITC" panose="03050502040202030202" pitchFamily="66" charset="0"/>
              </a:rPr>
              <a:t>because it is made of three oxygen atoms</a:t>
            </a:r>
            <a:endParaRPr lang="en-US" sz="1800" dirty="0">
              <a:solidFill>
                <a:schemeClr val="bg1"/>
              </a:solidFill>
              <a:latin typeface="Kristen ITC" panose="03050502040202030202" pitchFamily="66" charset="0"/>
            </a:endParaRPr>
          </a:p>
        </p:txBody>
      </p:sp>
      <p:sp>
        <p:nvSpPr>
          <p:cNvPr id="5" name="Oval 4"/>
          <p:cNvSpPr/>
          <p:nvPr/>
        </p:nvSpPr>
        <p:spPr>
          <a:xfrm>
            <a:off x="7631391" y="5123528"/>
            <a:ext cx="1308295" cy="1244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043182" y="4368018"/>
            <a:ext cx="1308295" cy="1244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0433245" y="5123527"/>
            <a:ext cx="1308295" cy="12449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hlinkClick r:id="rId2" action="ppaction://hlinksldjump"/>
          </p:cNvPr>
          <p:cNvSpPr/>
          <p:nvPr/>
        </p:nvSpPr>
        <p:spPr>
          <a:xfrm>
            <a:off x="4315852" y="4895556"/>
            <a:ext cx="2039815" cy="105507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Kristen ITC" panose="03050502040202030202" pitchFamily="66" charset="0"/>
                <a:hlinkClick r:id="rId2" action="ppaction://hlinksldjump"/>
              </a:rPr>
              <a:t>Got it!</a:t>
            </a:r>
            <a:endParaRPr lang="en-US" dirty="0">
              <a:latin typeface="Kristen ITC" panose="03050502040202030202" pitchFamily="66" charset="0"/>
            </a:endParaRPr>
          </a:p>
        </p:txBody>
      </p:sp>
      <p:sp>
        <p:nvSpPr>
          <p:cNvPr id="4" name="TextBox 3"/>
          <p:cNvSpPr txBox="1"/>
          <p:nvPr/>
        </p:nvSpPr>
        <p:spPr>
          <a:xfrm>
            <a:off x="8040859" y="5444341"/>
            <a:ext cx="457200" cy="584775"/>
          </a:xfrm>
          <a:prstGeom prst="rect">
            <a:avLst/>
          </a:prstGeom>
          <a:noFill/>
        </p:spPr>
        <p:txBody>
          <a:bodyPr wrap="square" rtlCol="0">
            <a:spAutoFit/>
          </a:bodyPr>
          <a:lstStyle/>
          <a:p>
            <a:r>
              <a:rPr lang="en-US" sz="3200" b="1" dirty="0" smtClean="0">
                <a:solidFill>
                  <a:srgbClr val="FF0000"/>
                </a:solidFill>
              </a:rPr>
              <a:t>O</a:t>
            </a:r>
            <a:endParaRPr lang="en-US" sz="3200" b="1" dirty="0">
              <a:solidFill>
                <a:srgbClr val="FF0000"/>
              </a:solidFill>
            </a:endParaRPr>
          </a:p>
        </p:txBody>
      </p:sp>
      <p:sp>
        <p:nvSpPr>
          <p:cNvPr id="9" name="TextBox 8"/>
          <p:cNvSpPr txBox="1"/>
          <p:nvPr/>
        </p:nvSpPr>
        <p:spPr>
          <a:xfrm>
            <a:off x="10829992" y="5453634"/>
            <a:ext cx="457200" cy="584775"/>
          </a:xfrm>
          <a:prstGeom prst="rect">
            <a:avLst/>
          </a:prstGeom>
          <a:noFill/>
        </p:spPr>
        <p:txBody>
          <a:bodyPr wrap="square" rtlCol="0">
            <a:spAutoFit/>
          </a:bodyPr>
          <a:lstStyle/>
          <a:p>
            <a:r>
              <a:rPr lang="en-US" sz="3200" b="1" dirty="0" smtClean="0">
                <a:solidFill>
                  <a:srgbClr val="FF0000"/>
                </a:solidFill>
              </a:rPr>
              <a:t>O</a:t>
            </a:r>
            <a:endParaRPr lang="en-US" sz="3200" b="1" dirty="0">
              <a:solidFill>
                <a:srgbClr val="FF0000"/>
              </a:solidFill>
            </a:endParaRPr>
          </a:p>
        </p:txBody>
      </p:sp>
      <p:sp>
        <p:nvSpPr>
          <p:cNvPr id="10" name="TextBox 9"/>
          <p:cNvSpPr txBox="1"/>
          <p:nvPr/>
        </p:nvSpPr>
        <p:spPr>
          <a:xfrm>
            <a:off x="9467264" y="4698125"/>
            <a:ext cx="457200" cy="584775"/>
          </a:xfrm>
          <a:prstGeom prst="rect">
            <a:avLst/>
          </a:prstGeom>
          <a:noFill/>
        </p:spPr>
        <p:txBody>
          <a:bodyPr wrap="square" rtlCol="0">
            <a:spAutoFit/>
          </a:bodyPr>
          <a:lstStyle/>
          <a:p>
            <a:r>
              <a:rPr lang="en-US" sz="3200" b="1" dirty="0" smtClean="0">
                <a:solidFill>
                  <a:srgbClr val="FF0000"/>
                </a:solidFill>
              </a:rPr>
              <a:t>O</a:t>
            </a:r>
            <a:endParaRPr lang="en-US" sz="3200" b="1" dirty="0">
              <a:solidFill>
                <a:srgbClr val="FF0000"/>
              </a:solidFill>
            </a:endParaRPr>
          </a:p>
        </p:txBody>
      </p:sp>
      <p:sp>
        <p:nvSpPr>
          <p:cNvPr id="11" name="Right Arrow 10">
            <a:hlinkClick r:id="rId3" action="ppaction://hlinksldjump"/>
          </p:cNvPr>
          <p:cNvSpPr/>
          <p:nvPr/>
        </p:nvSpPr>
        <p:spPr>
          <a:xfrm rot="10800000">
            <a:off x="174334" y="6095327"/>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hlinkClick r:id="rId4" action="ppaction://hlinksldjump"/>
          </p:cNvPr>
          <p:cNvSpPr txBox="1"/>
          <p:nvPr/>
        </p:nvSpPr>
        <p:spPr>
          <a:xfrm>
            <a:off x="481477" y="6231923"/>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cxnSp>
        <p:nvCxnSpPr>
          <p:cNvPr id="14" name="Straight Connector 13"/>
          <p:cNvCxnSpPr>
            <a:endCxn id="7" idx="1"/>
          </p:cNvCxnSpPr>
          <p:nvPr/>
        </p:nvCxnSpPr>
        <p:spPr>
          <a:xfrm>
            <a:off x="10351477" y="5123527"/>
            <a:ext cx="273363" cy="1823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5" idx="7"/>
          </p:cNvCxnSpPr>
          <p:nvPr/>
        </p:nvCxnSpPr>
        <p:spPr>
          <a:xfrm flipH="1">
            <a:off x="8748091" y="5123527"/>
            <a:ext cx="368655" cy="18232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609631"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7</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2676324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chemeClr val="bg1"/>
                </a:solidFill>
                <a:latin typeface="Andalus" panose="02020603050405020304" pitchFamily="18" charset="-78"/>
                <a:cs typeface="Andalus" panose="02020603050405020304" pitchFamily="18" charset="-78"/>
              </a:rPr>
              <a:t>Good VS Bad Ozone</a:t>
            </a:r>
            <a:endParaRPr lang="en-US" sz="5400" dirty="0">
              <a:solidFill>
                <a:schemeClr val="bg1"/>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1577534" y="2210005"/>
            <a:ext cx="9464628" cy="4647995"/>
          </a:xfrm>
        </p:spPr>
        <p:txBody>
          <a:bodyPr/>
          <a:lstStyle/>
          <a:p>
            <a:pPr marL="0" indent="0" algn="ctr">
              <a:buNone/>
            </a:pPr>
            <a:r>
              <a:rPr lang="en-US" dirty="0" smtClean="0">
                <a:solidFill>
                  <a:schemeClr val="bg1"/>
                </a:solidFill>
                <a:latin typeface="Kristen ITC" panose="03050502040202030202" pitchFamily="66" charset="0"/>
              </a:rPr>
              <a:t>Depending on the location of the ozone, it has the potential to harm us or protect us. Click on the link below to discover ozone's role in different layers of the atmosphere.</a:t>
            </a:r>
            <a:endParaRPr lang="en-US" dirty="0">
              <a:solidFill>
                <a:schemeClr val="bg1"/>
              </a:solidFill>
              <a:latin typeface="Kristen ITC" panose="03050502040202030202" pitchFamily="66" charset="0"/>
            </a:endParaRPr>
          </a:p>
        </p:txBody>
      </p:sp>
      <p:sp>
        <p:nvSpPr>
          <p:cNvPr id="4" name="Rectangle 3"/>
          <p:cNvSpPr/>
          <p:nvPr/>
        </p:nvSpPr>
        <p:spPr>
          <a:xfrm rot="10800000" flipV="1">
            <a:off x="1011382" y="5866990"/>
            <a:ext cx="11180618" cy="707886"/>
          </a:xfrm>
          <a:prstGeom prst="rect">
            <a:avLst/>
          </a:prstGeom>
          <a:noFill/>
        </p:spPr>
        <p:txBody>
          <a:bodyPr wrap="square" lIns="91440" tIns="45720" rIns="91440" bIns="45720">
            <a:spAutoFit/>
          </a:bodyPr>
          <a:lstStyle/>
          <a:p>
            <a:pPr algn="ctr"/>
            <a:r>
              <a:rPr lang="en-US" sz="4000" b="1" cap="none" spc="50" dirty="0" smtClean="0">
                <a:ln w="0"/>
                <a:solidFill>
                  <a:schemeClr val="bg2"/>
                </a:solidFill>
                <a:effectLst>
                  <a:innerShdw blurRad="63500" dist="50800" dir="13500000">
                    <a:srgbClr val="000000">
                      <a:alpha val="50000"/>
                    </a:srgbClr>
                  </a:innerShdw>
                </a:effectLst>
              </a:rPr>
              <a:t>Learn mor</a:t>
            </a:r>
            <a:r>
              <a:rPr lang="en-US" sz="4000" b="1" spc="50" dirty="0" smtClean="0">
                <a:ln w="0"/>
                <a:solidFill>
                  <a:schemeClr val="bg2"/>
                </a:solidFill>
                <a:effectLst>
                  <a:innerShdw blurRad="63500" dist="50800" dir="13500000">
                    <a:srgbClr val="000000">
                      <a:alpha val="50000"/>
                    </a:srgbClr>
                  </a:innerShdw>
                </a:effectLst>
              </a:rPr>
              <a:t>e about Ozone in the Atmosphere </a:t>
            </a:r>
            <a:r>
              <a:rPr lang="en-US" sz="4000" b="1" spc="50" dirty="0" smtClean="0">
                <a:ln w="0"/>
                <a:solidFill>
                  <a:schemeClr val="bg2"/>
                </a:solidFill>
                <a:effectLst>
                  <a:innerShdw blurRad="63500" dist="50800" dir="13500000">
                    <a:srgbClr val="000000">
                      <a:alpha val="50000"/>
                    </a:srgbClr>
                  </a:innerShdw>
                </a:effectLst>
                <a:hlinkClick r:id="rId2" action="ppaction://hlinksldjump"/>
              </a:rPr>
              <a:t>Here</a:t>
            </a:r>
            <a:endParaRPr lang="en-US" sz="4000" b="1" cap="none" spc="50" dirty="0">
              <a:ln w="0"/>
              <a:solidFill>
                <a:schemeClr val="bg2"/>
              </a:solidFill>
              <a:effectLst>
                <a:innerShdw blurRad="63500" dist="50800" dir="13500000">
                  <a:srgbClr val="000000">
                    <a:alpha val="50000"/>
                  </a:srgbClr>
                </a:innerShdw>
              </a:effectLst>
            </a:endParaRPr>
          </a:p>
        </p:txBody>
      </p:sp>
      <p:sp>
        <p:nvSpPr>
          <p:cNvPr id="6" name="Right Arrow 5">
            <a:hlinkClick r:id="rId3" action="ppaction://hlinksldjump"/>
          </p:cNvPr>
          <p:cNvSpPr/>
          <p:nvPr/>
        </p:nvSpPr>
        <p:spPr>
          <a:xfrm rot="10800000">
            <a:off x="152773" y="6057151"/>
            <a:ext cx="1090411" cy="611746"/>
          </a:xfrm>
          <a:prstGeom prst="rightArrow">
            <a:avLst/>
          </a:prstGeom>
          <a:solidFill>
            <a:schemeClr val="accent3">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4" action="ppaction://hlinksldjump"/>
          </p:cNvPr>
          <p:cNvSpPr txBox="1"/>
          <p:nvPr/>
        </p:nvSpPr>
        <p:spPr>
          <a:xfrm>
            <a:off x="427696" y="6210453"/>
            <a:ext cx="783269"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hlinkClick r:id="rId3" action="ppaction://hlinksldjump"/>
              </a:rPr>
              <a:t>BACK</a:t>
            </a: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609631" y="0"/>
            <a:ext cx="864230" cy="707886"/>
          </a:xfrm>
          <a:prstGeom prst="rect">
            <a:avLst/>
          </a:prstGeom>
          <a:noFill/>
        </p:spPr>
        <p:txBody>
          <a:bodyPr wrap="square" rtlCol="0">
            <a:spAutoFit/>
          </a:bodyPr>
          <a:lstStyle/>
          <a:p>
            <a:r>
              <a:rPr lang="en-US" sz="4000" dirty="0">
                <a:solidFill>
                  <a:schemeClr val="bg1"/>
                </a:solidFill>
                <a:latin typeface="AR JULIAN" panose="02000000000000000000" pitchFamily="2" charset="0"/>
              </a:rPr>
              <a:t>8</a:t>
            </a:r>
          </a:p>
        </p:txBody>
      </p:sp>
    </p:spTree>
    <p:extLst>
      <p:ext uri="{BB962C8B-B14F-4D97-AF65-F5344CB8AC3E}">
        <p14:creationId xmlns:p14="http://schemas.microsoft.com/office/powerpoint/2010/main" val="99641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Oval 24"/>
          <p:cNvSpPr/>
          <p:nvPr/>
        </p:nvSpPr>
        <p:spPr>
          <a:xfrm>
            <a:off x="-990600" y="498559"/>
            <a:ext cx="14249400" cy="991748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380999" y="1752599"/>
            <a:ext cx="11699383" cy="866343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838199" y="3728442"/>
            <a:ext cx="10623997" cy="6687597"/>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1435858" y="5167194"/>
            <a:ext cx="9296400" cy="47244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rot="1510913">
            <a:off x="7485312" y="5897134"/>
            <a:ext cx="2299499" cy="830848"/>
          </a:xfrm>
          <a:prstGeom prst="rect">
            <a:avLst/>
          </a:prstGeom>
          <a:noFill/>
        </p:spPr>
        <p:txBody>
          <a:bodyPr spcFirstLastPara="1" wrap="none" lIns="91440" tIns="45720" rIns="91440" bIns="45720" numCol="1">
            <a:prstTxWarp prst="textArchUp">
              <a:avLst/>
            </a:prstTxWarp>
            <a:spAutoFit/>
          </a:bodyPr>
          <a:lstStyle/>
          <a:p>
            <a:pPr algn="ctr"/>
            <a:r>
              <a:rPr lang="en-US" sz="3200" b="1" spc="50" dirty="0">
                <a:ln w="0"/>
                <a:solidFill>
                  <a:prstClr val="white"/>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EARTH</a:t>
            </a:r>
          </a:p>
        </p:txBody>
      </p:sp>
      <p:sp>
        <p:nvSpPr>
          <p:cNvPr id="23" name="Rectangle 22"/>
          <p:cNvSpPr/>
          <p:nvPr/>
        </p:nvSpPr>
        <p:spPr>
          <a:xfrm rot="1064851">
            <a:off x="6973788" y="2648044"/>
            <a:ext cx="3971423" cy="879790"/>
          </a:xfrm>
          <a:prstGeom prst="rect">
            <a:avLst/>
          </a:prstGeom>
          <a:noFill/>
        </p:spPr>
        <p:txBody>
          <a:bodyPr spcFirstLastPara="1" wrap="none" lIns="91440" tIns="45720" rIns="91440" bIns="45720" numCol="1">
            <a:prstTxWarp prst="textArchUp">
              <a:avLst/>
            </a:prstTxWarp>
            <a:spAutoFit/>
          </a:bodyPr>
          <a:lstStyle/>
          <a:p>
            <a:pPr algn="ctr"/>
            <a:r>
              <a:rPr lang="en-US" sz="3600" b="1" spc="50" dirty="0">
                <a:ln w="0"/>
                <a:solidFill>
                  <a:srgbClr val="EEECE1"/>
                </a:solidFill>
                <a:effectLst>
                  <a:innerShdw blurRad="63500" dist="50800" dir="13500000">
                    <a:srgbClr val="000000">
                      <a:alpha val="50000"/>
                    </a:srgbClr>
                  </a:innerShdw>
                </a:effectLst>
                <a:hlinkClick r:id="rId2" action="ppaction://hlinksldjump"/>
              </a:rPr>
              <a:t>STRATOSPHERE</a:t>
            </a:r>
            <a:endParaRPr lang="en-US" sz="3600" b="1" spc="50" dirty="0">
              <a:ln w="0"/>
              <a:solidFill>
                <a:srgbClr val="EEECE1"/>
              </a:solidFill>
              <a:effectLst>
                <a:innerShdw blurRad="63500" dist="50800" dir="13500000">
                  <a:srgbClr val="000000">
                    <a:alpha val="50000"/>
                  </a:srgbClr>
                </a:innerShdw>
              </a:effectLst>
            </a:endParaRPr>
          </a:p>
        </p:txBody>
      </p:sp>
      <p:sp>
        <p:nvSpPr>
          <p:cNvPr id="24" name="Rectangle 23">
            <a:hlinkClick r:id="rId3" action="ppaction://hlinksldjump"/>
          </p:cNvPr>
          <p:cNvSpPr/>
          <p:nvPr/>
        </p:nvSpPr>
        <p:spPr>
          <a:xfrm rot="889158">
            <a:off x="6127543" y="4559105"/>
            <a:ext cx="4485202" cy="923330"/>
          </a:xfrm>
          <a:prstGeom prst="rect">
            <a:avLst/>
          </a:prstGeom>
          <a:noFill/>
        </p:spPr>
        <p:txBody>
          <a:bodyPr spcFirstLastPara="1" wrap="none" lIns="91440" tIns="45720" rIns="91440" bIns="45720" numCol="1">
            <a:prstTxWarp prst="textArchUp">
              <a:avLst/>
            </a:prstTxWarp>
            <a:spAutoFit/>
          </a:bodyPr>
          <a:lstStyle/>
          <a:p>
            <a:pPr algn="ctr"/>
            <a:r>
              <a:rPr lang="en-US" sz="4000" b="1" spc="50" dirty="0">
                <a:ln w="0"/>
                <a:solidFill>
                  <a:srgbClr val="EEECE1"/>
                </a:solidFill>
                <a:effectLst>
                  <a:innerShdw blurRad="63500" dist="50800" dir="13500000">
                    <a:srgbClr val="000000">
                      <a:alpha val="50000"/>
                    </a:srgbClr>
                  </a:innerShdw>
                </a:effectLst>
                <a:hlinkClick r:id="rId4" action="ppaction://hlinksldjump"/>
              </a:rPr>
              <a:t>TROPOSPHERE</a:t>
            </a:r>
            <a:endParaRPr lang="en-US" sz="4000" b="1" spc="50" dirty="0">
              <a:ln w="0"/>
              <a:solidFill>
                <a:srgbClr val="EEECE1"/>
              </a:solidFill>
              <a:effectLst>
                <a:innerShdw blurRad="63500" dist="50800" dir="13500000">
                  <a:srgbClr val="000000">
                    <a:alpha val="50000"/>
                  </a:srgbClr>
                </a:innerShdw>
              </a:effectLst>
            </a:endParaRPr>
          </a:p>
        </p:txBody>
      </p:sp>
      <p:sp>
        <p:nvSpPr>
          <p:cNvPr id="27" name="Rectangle 26"/>
          <p:cNvSpPr/>
          <p:nvPr/>
        </p:nvSpPr>
        <p:spPr>
          <a:xfrm rot="1133803">
            <a:off x="6869182" y="1347123"/>
            <a:ext cx="4180633" cy="923330"/>
          </a:xfrm>
          <a:prstGeom prst="rect">
            <a:avLst/>
          </a:prstGeom>
          <a:noFill/>
        </p:spPr>
        <p:txBody>
          <a:bodyPr spcFirstLastPara="1" wrap="none" lIns="91440" tIns="45720" rIns="91440" bIns="45720" numCol="1">
            <a:prstTxWarp prst="textArchUp">
              <a:avLst/>
            </a:prstTxWarp>
            <a:spAutoFit/>
          </a:bodyPr>
          <a:lstStyle/>
          <a:p>
            <a:pPr algn="ctr"/>
            <a:r>
              <a:rPr lang="en-US" sz="4000" b="1" spc="50" dirty="0">
                <a:ln w="0"/>
                <a:solidFill>
                  <a:srgbClr val="EEECE1"/>
                </a:solidFill>
                <a:effectLst>
                  <a:innerShdw blurRad="63500" dist="50800" dir="13500000">
                    <a:srgbClr val="000000">
                      <a:alpha val="50000"/>
                    </a:srgbClr>
                  </a:innerShdw>
                </a:effectLst>
              </a:rPr>
              <a:t>MESOSPHERE</a:t>
            </a:r>
          </a:p>
        </p:txBody>
      </p:sp>
      <p:sp>
        <p:nvSpPr>
          <p:cNvPr id="44" name="Rounded Rectangle 43">
            <a:hlinkClick r:id="rId5" action="ppaction://hlinksldjump"/>
          </p:cNvPr>
          <p:cNvSpPr/>
          <p:nvPr/>
        </p:nvSpPr>
        <p:spPr>
          <a:xfrm>
            <a:off x="8252101" y="6476834"/>
            <a:ext cx="1600200" cy="4694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a:hlinkClick r:id="rId6" action="ppaction://hlinksldjump"/>
          </p:cNvPr>
          <p:cNvSpPr txBox="1"/>
          <p:nvPr/>
        </p:nvSpPr>
        <p:spPr>
          <a:xfrm>
            <a:off x="8432916" y="6492049"/>
            <a:ext cx="1524000" cy="369332"/>
          </a:xfrm>
          <a:prstGeom prst="rect">
            <a:avLst/>
          </a:prstGeom>
          <a:noFill/>
        </p:spPr>
        <p:txBody>
          <a:bodyPr wrap="square" rtlCol="0">
            <a:spAutoFit/>
          </a:bodyPr>
          <a:lstStyle/>
          <a:p>
            <a:r>
              <a:rPr lang="en-US" dirty="0">
                <a:solidFill>
                  <a:prstClr val="black"/>
                </a:solidFill>
                <a:latin typeface="Times New Roman" panose="02020603050405020304" pitchFamily="18" charset="0"/>
                <a:cs typeface="Times New Roman" panose="02020603050405020304" pitchFamily="18" charset="0"/>
                <a:hlinkClick r:id="rId5" action="ppaction://hlinksldjump"/>
              </a:rPr>
              <a:t>GO BACK</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03200" y="188685"/>
            <a:ext cx="3570514" cy="1200329"/>
          </a:xfrm>
          <a:prstGeom prst="rect">
            <a:avLst/>
          </a:prstGeom>
          <a:noFill/>
        </p:spPr>
        <p:txBody>
          <a:bodyPr wrap="square" rtlCol="0">
            <a:spAutoFit/>
          </a:bodyPr>
          <a:lstStyle/>
          <a:p>
            <a:r>
              <a:rPr lang="en-US" sz="3600" dirty="0">
                <a:solidFill>
                  <a:prstClr val="white"/>
                </a:solidFill>
                <a:latin typeface="Andalus" panose="02020603050405020304" pitchFamily="18" charset="-78"/>
                <a:cs typeface="Andalus" panose="02020603050405020304" pitchFamily="18" charset="-78"/>
              </a:rPr>
              <a:t>Layers of the Atmosphere</a:t>
            </a:r>
          </a:p>
        </p:txBody>
      </p:sp>
      <p:sp>
        <p:nvSpPr>
          <p:cNvPr id="3" name="Right Arrow Callout 2"/>
          <p:cNvSpPr/>
          <p:nvPr/>
        </p:nvSpPr>
        <p:spPr>
          <a:xfrm>
            <a:off x="3145368" y="2429435"/>
            <a:ext cx="2507673" cy="2244646"/>
          </a:xfrm>
          <a:prstGeom prst="rightArrow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08538" y="2536095"/>
            <a:ext cx="1163782" cy="2062103"/>
          </a:xfrm>
          <a:prstGeom prst="rect">
            <a:avLst/>
          </a:prstGeom>
          <a:noFill/>
        </p:spPr>
        <p:txBody>
          <a:bodyPr wrap="square" rtlCol="0">
            <a:spAutoFit/>
          </a:bodyPr>
          <a:lstStyle/>
          <a:p>
            <a:pPr algn="ctr"/>
            <a:r>
              <a:rPr lang="en-US" sz="1600" dirty="0" smtClean="0">
                <a:solidFill>
                  <a:schemeClr val="bg1"/>
                </a:solidFill>
                <a:latin typeface="Kristen ITC" panose="03050502040202030202" pitchFamily="66" charset="0"/>
              </a:rPr>
              <a:t>Click on the layers to learn more about the ozone in them!</a:t>
            </a:r>
            <a:endParaRPr lang="en-US" sz="1600" dirty="0">
              <a:solidFill>
                <a:schemeClr val="bg1"/>
              </a:solidFill>
              <a:latin typeface="Kristen ITC" panose="03050502040202030202" pitchFamily="66" charset="0"/>
            </a:endParaRPr>
          </a:p>
        </p:txBody>
      </p:sp>
      <p:sp>
        <p:nvSpPr>
          <p:cNvPr id="5" name="Rounded Rectangle 4"/>
          <p:cNvSpPr/>
          <p:nvPr/>
        </p:nvSpPr>
        <p:spPr>
          <a:xfrm>
            <a:off x="838200" y="5371759"/>
            <a:ext cx="2570338" cy="1264568"/>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149927" y="5500255"/>
            <a:ext cx="1995441" cy="646331"/>
          </a:xfrm>
          <a:prstGeom prst="rect">
            <a:avLst/>
          </a:prstGeom>
          <a:noFill/>
        </p:spPr>
        <p:txBody>
          <a:bodyPr wrap="square" rtlCol="0">
            <a:spAutoFit/>
          </a:bodyPr>
          <a:lstStyle/>
          <a:p>
            <a:r>
              <a:rPr lang="en-US" dirty="0" smtClean="0"/>
              <a:t>Click </a:t>
            </a:r>
            <a:r>
              <a:rPr lang="en-US" dirty="0" smtClean="0">
                <a:hlinkClick r:id="rId7" action="ppaction://hlinksldjump"/>
              </a:rPr>
              <a:t>here</a:t>
            </a:r>
            <a:r>
              <a:rPr lang="en-US" dirty="0" smtClean="0"/>
              <a:t> when done!</a:t>
            </a:r>
            <a:endParaRPr lang="en-US" dirty="0"/>
          </a:p>
        </p:txBody>
      </p:sp>
      <p:sp>
        <p:nvSpPr>
          <p:cNvPr id="17" name="TextBox 16"/>
          <p:cNvSpPr txBox="1"/>
          <p:nvPr/>
        </p:nvSpPr>
        <p:spPr>
          <a:xfrm>
            <a:off x="11609631" y="0"/>
            <a:ext cx="864230" cy="707886"/>
          </a:xfrm>
          <a:prstGeom prst="rect">
            <a:avLst/>
          </a:prstGeom>
          <a:noFill/>
        </p:spPr>
        <p:txBody>
          <a:bodyPr wrap="square" rtlCol="0">
            <a:spAutoFit/>
          </a:bodyPr>
          <a:lstStyle/>
          <a:p>
            <a:r>
              <a:rPr lang="en-US" sz="4000" dirty="0" smtClean="0">
                <a:solidFill>
                  <a:schemeClr val="bg1"/>
                </a:solidFill>
                <a:latin typeface="AR JULIAN" panose="02000000000000000000" pitchFamily="2" charset="0"/>
              </a:rPr>
              <a:t>9</a:t>
            </a:r>
            <a:endParaRPr lang="en-US" sz="4000" dirty="0">
              <a:solidFill>
                <a:schemeClr val="bg1"/>
              </a:solidFill>
              <a:latin typeface="AR JULIAN" panose="02000000000000000000" pitchFamily="2" charset="0"/>
            </a:endParaRPr>
          </a:p>
        </p:txBody>
      </p:sp>
    </p:spTree>
    <p:extLst>
      <p:ext uri="{BB962C8B-B14F-4D97-AF65-F5344CB8AC3E}">
        <p14:creationId xmlns:p14="http://schemas.microsoft.com/office/powerpoint/2010/main" val="588226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21185</TotalTime>
  <Words>2003</Words>
  <Application>Microsoft Office PowerPoint</Application>
  <PresentationFormat>Custom</PresentationFormat>
  <Paragraphs>304</Paragraphs>
  <Slides>41</Slides>
  <Notes>2</Notes>
  <HiddenSlides>0</HiddenSlides>
  <MMClips>1</MMClips>
  <ScaleCrop>false</ScaleCrop>
  <HeadingPairs>
    <vt:vector size="4" baseType="variant">
      <vt:variant>
        <vt:lpstr>Theme</vt:lpstr>
      </vt:variant>
      <vt:variant>
        <vt:i4>4</vt:i4>
      </vt:variant>
      <vt:variant>
        <vt:lpstr>Slide Titles</vt:lpstr>
      </vt:variant>
      <vt:variant>
        <vt:i4>41</vt:i4>
      </vt:variant>
    </vt:vector>
  </HeadingPairs>
  <TitlesOfParts>
    <vt:vector size="45" baseType="lpstr">
      <vt:lpstr>Office Theme</vt:lpstr>
      <vt:lpstr>8_Office Theme</vt:lpstr>
      <vt:lpstr>7_Office Theme</vt:lpstr>
      <vt:lpstr>1_Office Theme</vt:lpstr>
      <vt:lpstr>Touring NOAA’s Global Monitoring Division</vt:lpstr>
      <vt:lpstr>PowerPoint Presentation</vt:lpstr>
      <vt:lpstr>The Global Monitoring Division’s  Overall Mission</vt:lpstr>
      <vt:lpstr>NOAA’s Atmospheric Baseline Observatories</vt:lpstr>
      <vt:lpstr>Sites</vt:lpstr>
      <vt:lpstr>Ozone in the Atmosphere</vt:lpstr>
      <vt:lpstr>Ozone</vt:lpstr>
      <vt:lpstr>Good VS Bad Ozone</vt:lpstr>
      <vt:lpstr>PowerPoint Presentation</vt:lpstr>
      <vt:lpstr>Tropospheric Ozone “Bad Ozone”</vt:lpstr>
      <vt:lpstr>Stratospheric Ozone “Good Ozone”</vt:lpstr>
      <vt:lpstr>Barrow, Alaska</vt:lpstr>
      <vt:lpstr>South Pole </vt:lpstr>
      <vt:lpstr>American Samoa</vt:lpstr>
      <vt:lpstr>Mauna Loa, Hawaii</vt:lpstr>
      <vt:lpstr>PowerPoint Presentation</vt:lpstr>
      <vt:lpstr>Ozone and Water Vapor Group</vt:lpstr>
      <vt:lpstr>PowerPoint Presentation</vt:lpstr>
      <vt:lpstr>Aerosols</vt:lpstr>
      <vt:lpstr>PowerPoint Presentation</vt:lpstr>
      <vt:lpstr>Aerosols Example</vt:lpstr>
      <vt:lpstr>Volcano Eruption Data Set Instructions  </vt:lpstr>
      <vt:lpstr>PowerPoint Presentation</vt:lpstr>
      <vt:lpstr>The Basics</vt:lpstr>
      <vt:lpstr>Why do we care about carbon dioxide? </vt:lpstr>
      <vt:lpstr>PowerPoint Presentation</vt:lpstr>
      <vt:lpstr>How does carbon move around our atmosphere and ecosystems?</vt:lpstr>
      <vt:lpstr>Keeping in mind the Carbon Cycle image from the previous slide, take a look at the two images below from 1960 and 2010. What differences do you notice?</vt:lpstr>
      <vt:lpstr>If you paid close attention to the numbers you should have noticed that in 2010 the contributions from humans/factories have greatly increased since 1960 while carbon dioxide contributions from deforestation have actually decreased.</vt:lpstr>
      <vt:lpstr>CO2 Cycles</vt:lpstr>
      <vt:lpstr>PowerPoint Presentation</vt:lpstr>
      <vt:lpstr>CO2 Data Set Instructions</vt:lpstr>
      <vt:lpstr>PowerPoint Presentation</vt:lpstr>
      <vt:lpstr>HATS</vt:lpstr>
      <vt:lpstr>Halocarbons and Trace Gases Group</vt:lpstr>
      <vt:lpstr>PowerPoint Presentation</vt:lpstr>
      <vt:lpstr>PowerPoint Presentation</vt:lpstr>
      <vt:lpstr>Global Radiation</vt:lpstr>
      <vt:lpstr>Global Radiation</vt:lpstr>
      <vt:lpstr>Radiation Trends</vt:lpstr>
      <vt:lpstr>Global Radiation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Touring the Global Monitoring Division of NOAA</dc:title>
  <dc:creator>Joanna Pullen</dc:creator>
  <cp:lastModifiedBy>Joanna Pullen</cp:lastModifiedBy>
  <cp:revision>195</cp:revision>
  <cp:lastPrinted>2016-12-22T18:42:52Z</cp:lastPrinted>
  <dcterms:created xsi:type="dcterms:W3CDTF">2016-10-07T05:51:05Z</dcterms:created>
  <dcterms:modified xsi:type="dcterms:W3CDTF">2017-08-18T21:39:37Z</dcterms:modified>
</cp:coreProperties>
</file>